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6" r:id="rId2"/>
    <p:sldId id="258" r:id="rId3"/>
    <p:sldId id="257" r:id="rId4"/>
    <p:sldId id="260" r:id="rId5"/>
    <p:sldId id="259" r:id="rId6"/>
    <p:sldId id="262" r:id="rId7"/>
    <p:sldId id="263" r:id="rId8"/>
    <p:sldId id="265" r:id="rId9"/>
    <p:sldId id="267" r:id="rId10"/>
  </p:sldIdLst>
  <p:sldSz cx="9906000" cy="6858000" type="A4"/>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987" autoAdjust="0"/>
    <p:restoredTop sz="80092" autoAdjust="0"/>
  </p:normalViewPr>
  <p:slideViewPr>
    <p:cSldViewPr snapToGrid="0">
      <p:cViewPr varScale="1">
        <p:scale>
          <a:sx n="62" d="100"/>
          <a:sy n="62" d="100"/>
        </p:scale>
        <p:origin x="966" y="72"/>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5" d="100"/>
          <a:sy n="55" d="100"/>
        </p:scale>
        <p:origin x="310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73DF747E-DB06-4AE2-AA39-6B01F2E54B71}" type="datetimeFigureOut">
              <a:rPr lang="en-US" smtClean="0"/>
              <a:t>5/23/2017</a:t>
            </a:fld>
            <a:endParaRPr lang="en-US"/>
          </a:p>
        </p:txBody>
      </p:sp>
      <p:sp>
        <p:nvSpPr>
          <p:cNvPr id="4" name="Footer Placeholder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B50CDD7A-E1EE-432B-914C-7B6BAE23B65B}" type="slidenum">
              <a:rPr lang="en-US" smtClean="0"/>
              <a:t>‹#›</a:t>
            </a:fld>
            <a:endParaRPr lang="en-US"/>
          </a:p>
        </p:txBody>
      </p:sp>
    </p:spTree>
    <p:extLst>
      <p:ext uri="{BB962C8B-B14F-4D97-AF65-F5344CB8AC3E}">
        <p14:creationId xmlns:p14="http://schemas.microsoft.com/office/powerpoint/2010/main" val="545509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DD8923ED-8741-4A8E-B000-0B5B88EF4BD6}" type="datetimeFigureOut">
              <a:rPr lang="en-US" smtClean="0"/>
              <a:t>5/23/2017</a:t>
            </a:fld>
            <a:endParaRPr lang="en-US"/>
          </a:p>
        </p:txBody>
      </p:sp>
      <p:sp>
        <p:nvSpPr>
          <p:cNvPr id="4" name="Slide Image Placeholder 3"/>
          <p:cNvSpPr>
            <a:spLocks noGrp="1" noRot="1" noChangeAspect="1"/>
          </p:cNvSpPr>
          <p:nvPr>
            <p:ph type="sldImg" idx="2"/>
          </p:nvPr>
        </p:nvSpPr>
        <p:spPr>
          <a:xfrm>
            <a:off x="981075" y="1241425"/>
            <a:ext cx="48355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3F46F0BD-293F-4EF1-9131-A9863689FF36}" type="slidenum">
              <a:rPr lang="en-US" smtClean="0"/>
              <a:t>‹#›</a:t>
            </a:fld>
            <a:endParaRPr lang="en-US"/>
          </a:p>
        </p:txBody>
      </p:sp>
    </p:spTree>
    <p:extLst>
      <p:ext uri="{BB962C8B-B14F-4D97-AF65-F5344CB8AC3E}">
        <p14:creationId xmlns:p14="http://schemas.microsoft.com/office/powerpoint/2010/main" val="318207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46F0BD-293F-4EF1-9131-A9863689FF36}" type="slidenum">
              <a:rPr lang="en-US" smtClean="0"/>
              <a:t>3</a:t>
            </a:fld>
            <a:endParaRPr lang="en-US"/>
          </a:p>
        </p:txBody>
      </p:sp>
    </p:spTree>
    <p:extLst>
      <p:ext uri="{BB962C8B-B14F-4D97-AF65-F5344CB8AC3E}">
        <p14:creationId xmlns:p14="http://schemas.microsoft.com/office/powerpoint/2010/main" val="3895842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46F0BD-293F-4EF1-9131-A9863689FF36}" type="slidenum">
              <a:rPr lang="en-US" smtClean="0"/>
              <a:t>5</a:t>
            </a:fld>
            <a:endParaRPr lang="en-US"/>
          </a:p>
        </p:txBody>
      </p:sp>
    </p:spTree>
    <p:extLst>
      <p:ext uri="{BB962C8B-B14F-4D97-AF65-F5344CB8AC3E}">
        <p14:creationId xmlns:p14="http://schemas.microsoft.com/office/powerpoint/2010/main" val="3291988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46F0BD-293F-4EF1-9131-A9863689FF36}" type="slidenum">
              <a:rPr lang="en-US" smtClean="0"/>
              <a:t>6</a:t>
            </a:fld>
            <a:endParaRPr lang="en-US"/>
          </a:p>
        </p:txBody>
      </p:sp>
    </p:spTree>
    <p:extLst>
      <p:ext uri="{BB962C8B-B14F-4D97-AF65-F5344CB8AC3E}">
        <p14:creationId xmlns:p14="http://schemas.microsoft.com/office/powerpoint/2010/main" val="4006913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38250" y="1122363"/>
            <a:ext cx="74295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615761-F353-4DD5-9B5E-7C4B7227407C}" type="datetimeFigureOut">
              <a:rPr lang="en-US" smtClean="0"/>
              <a:t>5/23/2017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3856021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615761-F353-4DD5-9B5E-7C4B7227407C}" type="datetimeFigureOut">
              <a:rPr lang="en-US" smtClean="0"/>
              <a:t>5/23/2017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4044193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1" y="365125"/>
            <a:ext cx="2135981"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1037"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615761-F353-4DD5-9B5E-7C4B7227407C}" type="datetimeFigureOut">
              <a:rPr lang="en-US" smtClean="0"/>
              <a:t>5/23/2017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2791835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615761-F353-4DD5-9B5E-7C4B7227407C}" type="datetimeFigureOut">
              <a:rPr lang="en-US" smtClean="0"/>
              <a:t>5/23/2017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3133707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38"/>
            <a:ext cx="8543925"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75879"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615761-F353-4DD5-9B5E-7C4B7227407C}" type="datetimeFigureOut">
              <a:rPr lang="en-US" smtClean="0"/>
              <a:t>5/23/2017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205203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615761-F353-4DD5-9B5E-7C4B7227407C}" type="datetimeFigureOut">
              <a:rPr lang="en-US" smtClean="0"/>
              <a:t>5/23/2017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227429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6"/>
            <a:ext cx="8543925"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82329" y="1681164"/>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6"/>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14914" y="1681164"/>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4" y="2505076"/>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615761-F353-4DD5-9B5E-7C4B7227407C}" type="datetimeFigureOut">
              <a:rPr lang="en-US" smtClean="0"/>
              <a:t>5/23/2017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3457409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615761-F353-4DD5-9B5E-7C4B7227407C}" type="datetimeFigureOut">
              <a:rPr lang="en-US" smtClean="0"/>
              <a:t>5/23/2017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3413894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615761-F353-4DD5-9B5E-7C4B7227407C}" type="datetimeFigureOut">
              <a:rPr lang="en-US" smtClean="0"/>
              <a:t>5/23/2017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2890328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2"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4211341"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2329" y="2057400"/>
            <a:ext cx="3194942"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615761-F353-4DD5-9B5E-7C4B7227407C}" type="datetimeFigureOut">
              <a:rPr lang="en-US" smtClean="0"/>
              <a:t>5/23/2017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3939778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2"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4211341"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82329" y="2057400"/>
            <a:ext cx="3194942"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615761-F353-4DD5-9B5E-7C4B7227407C}" type="datetimeFigureOut">
              <a:rPr lang="en-US" smtClean="0"/>
              <a:t>5/23/2017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8FB6E7-F25F-44C9-9DCD-7264F41FC397}" type="slidenum">
              <a:rPr lang="en-US" smtClean="0"/>
              <a:t>‹#›</a:t>
            </a:fld>
            <a:endParaRPr lang="en-US"/>
          </a:p>
        </p:txBody>
      </p:sp>
    </p:spTree>
    <p:extLst>
      <p:ext uri="{BB962C8B-B14F-4D97-AF65-F5344CB8AC3E}">
        <p14:creationId xmlns:p14="http://schemas.microsoft.com/office/powerpoint/2010/main" val="353402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9" y="365126"/>
            <a:ext cx="8543925"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81039"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15761-F353-4DD5-9B5E-7C4B7227407C}" type="datetimeFigureOut">
              <a:rPr lang="en-US" smtClean="0"/>
              <a:t>5/23/2017</a:t>
            </a:fld>
            <a:endParaRPr lang="en-US"/>
          </a:p>
        </p:txBody>
      </p:sp>
      <p:sp>
        <p:nvSpPr>
          <p:cNvPr id="5" name="Footer Placeholder 4"/>
          <p:cNvSpPr>
            <a:spLocks noGrp="1"/>
          </p:cNvSpPr>
          <p:nvPr>
            <p:ph type="ftr" sz="quarter" idx="3"/>
          </p:nvPr>
        </p:nvSpPr>
        <p:spPr>
          <a:xfrm>
            <a:off x="3281364"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8FB6E7-F25F-44C9-9DCD-7264F41FC397}" type="slidenum">
              <a:rPr lang="en-US" smtClean="0"/>
              <a:t>‹#›</a:t>
            </a:fld>
            <a:endParaRPr lang="en-US"/>
          </a:p>
        </p:txBody>
      </p:sp>
    </p:spTree>
    <p:extLst>
      <p:ext uri="{BB962C8B-B14F-4D97-AF65-F5344CB8AC3E}">
        <p14:creationId xmlns:p14="http://schemas.microsoft.com/office/powerpoint/2010/main" val="3496935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3.xml"/><Relationship Id="rId5" Type="http://schemas.openxmlformats.org/officeDocument/2006/relationships/audio" Target="../media/audio1.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0676" y="175846"/>
            <a:ext cx="9636369" cy="656492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00206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2709" y="585628"/>
            <a:ext cx="8827476" cy="4572000"/>
          </a:xfrm>
        </p:spPr>
        <p:txBody>
          <a:bodyPr anchor="ctr">
            <a:noAutofit/>
          </a:bodyPr>
          <a:lstStyle/>
          <a:p>
            <a:pPr algn="ctr">
              <a:lnSpc>
                <a:spcPct val="100000"/>
              </a:lnSpc>
            </a:pPr>
            <a:r>
              <a:rPr lang="ro-RO" sz="2800" dirty="0">
                <a:latin typeface="+mn-lt"/>
                <a:ea typeface="Verdana" panose="020B0604030504040204" pitchFamily="34" charset="0"/>
                <a:cs typeface="Times New Roman" panose="02020603050405020304" pitchFamily="18" charset="0"/>
              </a:rPr>
              <a:t/>
            </a:r>
            <a:br>
              <a:rPr lang="ro-RO" sz="2800" dirty="0">
                <a:latin typeface="+mn-lt"/>
                <a:ea typeface="Verdana" panose="020B0604030504040204" pitchFamily="34" charset="0"/>
                <a:cs typeface="Times New Roman" panose="02020603050405020304" pitchFamily="18" charset="0"/>
              </a:rPr>
            </a:br>
            <a:r>
              <a:rPr lang="ro-RO" sz="2400" dirty="0" smtClean="0">
                <a:latin typeface="+mn-lt"/>
                <a:ea typeface="Verdana" panose="020B0604030504040204" pitchFamily="34" charset="0"/>
                <a:cs typeface="Times New Roman" panose="02020603050405020304" pitchFamily="18" charset="0"/>
              </a:rPr>
              <a:t>Limitele </a:t>
            </a:r>
            <a:r>
              <a:rPr lang="ro-RO" sz="2400" dirty="0">
                <a:latin typeface="+mn-lt"/>
                <a:ea typeface="Verdana" panose="020B0604030504040204" pitchFamily="34" charset="0"/>
                <a:cs typeface="Times New Roman" panose="02020603050405020304" pitchFamily="18" charset="0"/>
              </a:rPr>
              <a:t>de admisibilitate a analizei în contestație sau plângere atunci când acestea conțin </a:t>
            </a:r>
            <a:r>
              <a:rPr lang="ro-RO" sz="2400" i="1" dirty="0">
                <a:effectLst>
                  <a:outerShdw blurRad="38100" dist="38100" dir="2700000" algn="tl">
                    <a:srgbClr val="000000">
                      <a:alpha val="43137"/>
                    </a:srgbClr>
                  </a:outerShdw>
                </a:effectLst>
                <a:latin typeface="+mn-lt"/>
                <a:ea typeface="Verdana" panose="020B0604030504040204" pitchFamily="34" charset="0"/>
                <a:cs typeface="Times New Roman" panose="02020603050405020304" pitchFamily="18" charset="0"/>
              </a:rPr>
              <a:t>motive suplimentare </a:t>
            </a:r>
            <a:r>
              <a:rPr lang="ro-RO" sz="2400" dirty="0">
                <a:latin typeface="+mn-lt"/>
                <a:ea typeface="Verdana" panose="020B0604030504040204" pitchFamily="34" charset="0"/>
                <a:cs typeface="Times New Roman" panose="02020603050405020304" pitchFamily="18" charset="0"/>
              </a:rPr>
              <a:t>celor dezvoltate în notificarea prealabilă sau, după caz </a:t>
            </a:r>
            <a:r>
              <a:rPr lang="ro-RO" sz="2400" dirty="0" smtClean="0">
                <a:latin typeface="+mn-lt"/>
                <a:ea typeface="Verdana" panose="020B0604030504040204" pitchFamily="34" charset="0"/>
                <a:cs typeface="Times New Roman" panose="02020603050405020304" pitchFamily="18" charset="0"/>
              </a:rPr>
              <a:t>contestație</a:t>
            </a:r>
            <a:br>
              <a:rPr lang="ro-RO" sz="2400" dirty="0" smtClean="0">
                <a:latin typeface="+mn-lt"/>
                <a:ea typeface="Verdana" panose="020B0604030504040204" pitchFamily="34" charset="0"/>
                <a:cs typeface="Times New Roman" panose="02020603050405020304" pitchFamily="18" charset="0"/>
              </a:rPr>
            </a:br>
            <a:r>
              <a:rPr lang="en-US" sz="2400" dirty="0">
                <a:latin typeface="+mn-lt"/>
                <a:ea typeface="Verdana" panose="020B0604030504040204" pitchFamily="34" charset="0"/>
                <a:cs typeface="Times New Roman" panose="02020603050405020304" pitchFamily="18" charset="0"/>
              </a:rPr>
              <a:t/>
            </a:r>
            <a:br>
              <a:rPr lang="en-US" sz="2400" dirty="0">
                <a:latin typeface="+mn-lt"/>
                <a:ea typeface="Verdana" panose="020B0604030504040204" pitchFamily="34" charset="0"/>
                <a:cs typeface="Times New Roman" panose="02020603050405020304" pitchFamily="18" charset="0"/>
              </a:rPr>
            </a:br>
            <a:r>
              <a:rPr lang="ro-RO" sz="2400" dirty="0">
                <a:latin typeface="+mn-lt"/>
                <a:ea typeface="Verdana" panose="020B0604030504040204" pitchFamily="34" charset="0"/>
                <a:cs typeface="Times New Roman" panose="02020603050405020304" pitchFamily="18" charset="0"/>
              </a:rPr>
              <a:t>Lipsa </a:t>
            </a:r>
            <a:r>
              <a:rPr lang="ro-RO" sz="2400" i="1" dirty="0">
                <a:effectLst>
                  <a:outerShdw blurRad="38100" dist="38100" dir="2700000" algn="tl">
                    <a:srgbClr val="000000">
                      <a:alpha val="43137"/>
                    </a:srgbClr>
                  </a:outerShdw>
                </a:effectLst>
                <a:latin typeface="+mn-lt"/>
                <a:ea typeface="Verdana" panose="020B0604030504040204" pitchFamily="34" charset="0"/>
                <a:cs typeface="Times New Roman" panose="02020603050405020304" pitchFamily="18" charset="0"/>
              </a:rPr>
              <a:t>motivării concrete </a:t>
            </a:r>
            <a:r>
              <a:rPr lang="ro-RO" sz="2400" dirty="0">
                <a:latin typeface="+mn-lt"/>
                <a:ea typeface="Verdana" panose="020B0604030504040204" pitchFamily="34" charset="0"/>
                <a:cs typeface="Times New Roman" panose="02020603050405020304" pitchFamily="18" charset="0"/>
              </a:rPr>
              <a:t>din notificarea prealabilă </a:t>
            </a:r>
            <a:r>
              <a:rPr lang="ro-RO" sz="2400" dirty="0" smtClean="0">
                <a:latin typeface="+mn-lt"/>
                <a:ea typeface="Verdana" panose="020B0604030504040204" pitchFamily="34" charset="0"/>
                <a:cs typeface="Times New Roman" panose="02020603050405020304" pitchFamily="18" charset="0"/>
              </a:rPr>
              <a:t/>
            </a:r>
            <a:br>
              <a:rPr lang="ro-RO" sz="2400" dirty="0" smtClean="0">
                <a:latin typeface="+mn-lt"/>
                <a:ea typeface="Verdana" panose="020B0604030504040204" pitchFamily="34" charset="0"/>
                <a:cs typeface="Times New Roman" panose="02020603050405020304" pitchFamily="18" charset="0"/>
              </a:rPr>
            </a:br>
            <a:r>
              <a:rPr lang="ro-RO" sz="2400" dirty="0" smtClean="0">
                <a:latin typeface="+mn-lt"/>
                <a:ea typeface="Verdana" panose="020B0604030504040204" pitchFamily="34" charset="0"/>
                <a:cs typeface="Times New Roman" panose="02020603050405020304" pitchFamily="18" charset="0"/>
              </a:rPr>
              <a:t> </a:t>
            </a:r>
            <a:r>
              <a:rPr lang="ro-RO" sz="2400" dirty="0">
                <a:latin typeface="+mn-lt"/>
                <a:ea typeface="Verdana" panose="020B0604030504040204" pitchFamily="34" charset="0"/>
                <a:cs typeface="Times New Roman" panose="02020603050405020304" pitchFamily="18" charset="0"/>
              </a:rPr>
              <a:t>- consecințe -</a:t>
            </a: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endParaRPr lang="en-US" sz="24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body" idx="1"/>
          </p:nvPr>
        </p:nvSpPr>
        <p:spPr/>
        <p:txBody>
          <a:bodyPr/>
          <a:lstStyle/>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en-US" dirty="0"/>
          </a:p>
        </p:txBody>
      </p:sp>
    </p:spTree>
    <p:extLst>
      <p:ext uri="{BB962C8B-B14F-4D97-AF65-F5344CB8AC3E}">
        <p14:creationId xmlns:p14="http://schemas.microsoft.com/office/powerpoint/2010/main" val="1901026068"/>
      </p:ext>
    </p:extLst>
  </p:cSld>
  <p:clrMapOvr>
    <a:masterClrMapping/>
  </p:clrMapOvr>
  <mc:AlternateContent xmlns:mc="http://schemas.openxmlformats.org/markup-compatibility/2006" xmlns:p14="http://schemas.microsoft.com/office/powerpoint/2010/main">
    <mc:Choice Requires="p14">
      <p:transition spd="med" p14:dur="700">
        <p:fade/>
        <p:sndAc>
          <p:stSnd>
            <p:snd r:embed="rId2" name="click.wav"/>
          </p:stSnd>
        </p:sndAc>
      </p:transition>
    </mc:Choice>
    <mc:Fallback xmlns="">
      <p:transition spd="med">
        <p:fade/>
        <p:sndAc>
          <p:stSnd>
            <p:snd r:embed="rId5" name="click.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0677" y="175846"/>
            <a:ext cx="9636369" cy="656492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00206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39262" y="1368206"/>
            <a:ext cx="8886092" cy="4454425"/>
          </a:xfrm>
          <a:prstGeom prst="rect">
            <a:avLst/>
          </a:prstGeom>
        </p:spPr>
        <p:txBody>
          <a:bodyPr wrap="square" anchor="ctr">
            <a:spAutoFit/>
          </a:bodyPr>
          <a:lstStyle/>
          <a:p>
            <a:pPr algn="ctr">
              <a:lnSpc>
                <a:spcPct val="107000"/>
              </a:lnSpc>
              <a:spcAft>
                <a:spcPts val="800"/>
              </a:spcAft>
            </a:pPr>
            <a:r>
              <a:rPr lang="ro-RO" sz="2400" b="1" dirty="0" smtClean="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Expunerea de motive a Legii nr. 101/2016 </a:t>
            </a:r>
          </a:p>
          <a:p>
            <a:pPr algn="ctr">
              <a:lnSpc>
                <a:spcPct val="107000"/>
              </a:lnSpc>
              <a:spcAft>
                <a:spcPts val="800"/>
              </a:spcAft>
            </a:pPr>
            <a:endParaRPr lang="ro-RO" sz="2400" b="1"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o-RO" sz="2400" dirty="0"/>
              <a:t>„</a:t>
            </a:r>
            <a:r>
              <a:rPr lang="ro-RO" sz="2400" dirty="0" smtClean="0"/>
              <a:t>Un </a:t>
            </a:r>
            <a:r>
              <a:rPr lang="ro-RO" sz="2400" dirty="0"/>
              <a:t>aspect de noutate este reprezentat de obligativitatea notificării prealabile – mecanism care încurajează un </a:t>
            </a:r>
            <a:r>
              <a:rPr lang="ro-RO" sz="2400" i="1" dirty="0">
                <a:effectLst>
                  <a:outerShdw blurRad="38100" dist="38100" dir="2700000" algn="tl">
                    <a:srgbClr val="000000">
                      <a:alpha val="43137"/>
                    </a:srgbClr>
                  </a:outerShdw>
                </a:effectLst>
              </a:rPr>
              <a:t>dialog prealabil</a:t>
            </a:r>
            <a:r>
              <a:rPr lang="ro-RO" sz="2400" b="1" i="1" dirty="0">
                <a:effectLst>
                  <a:outerShdw blurRad="38100" dist="38100" dir="2700000" algn="tl">
                    <a:srgbClr val="000000">
                      <a:alpha val="43137"/>
                    </a:srgbClr>
                  </a:outerShdw>
                </a:effectLst>
              </a:rPr>
              <a:t> </a:t>
            </a:r>
            <a:r>
              <a:rPr lang="ro-RO" sz="2400" dirty="0"/>
              <a:t>între autoritățile contractante și operatorii economici</a:t>
            </a:r>
            <a:r>
              <a:rPr lang="ro-RO" sz="2400" dirty="0" smtClean="0"/>
              <a:t>.” </a:t>
            </a:r>
          </a:p>
          <a:p>
            <a:pPr algn="ctr">
              <a:lnSpc>
                <a:spcPct val="107000"/>
              </a:lnSpc>
              <a:spcAft>
                <a:spcPts val="800"/>
              </a:spcAft>
            </a:pPr>
            <a:endParaRPr lang="en-US" sz="2400" dirty="0" smtClean="0">
              <a:effectLst/>
              <a:ea typeface="Calibri" panose="020F0502020204030204" pitchFamily="34" charset="0"/>
              <a:cs typeface="Times New Roman" panose="02020603050405020304" pitchFamily="18" charset="0"/>
            </a:endParaRPr>
          </a:p>
          <a:p>
            <a:pPr marR="20955" algn="just">
              <a:lnSpc>
                <a:spcPct val="107000"/>
              </a:lnSpc>
              <a:spcAft>
                <a:spcPts val="800"/>
              </a:spcAft>
              <a:tabLst>
                <a:tab pos="457200" algn="l"/>
                <a:tab pos="6172200" algn="r"/>
              </a:tabLst>
            </a:pPr>
            <a:r>
              <a:rPr lang="ro-RO" sz="2400" dirty="0" smtClean="0">
                <a:effectLst/>
                <a:ea typeface="Calibri" panose="020F0502020204030204" pitchFamily="34" charset="0"/>
                <a:cs typeface="Times New Roman" panose="02020603050405020304" pitchFamily="18" charset="0"/>
              </a:rPr>
              <a:t>„Obiectivul acestui demers este de a face autoritățile contractante mai responsabile cu privire la respectarea principiilor aplicabile procedurilor de </a:t>
            </a:r>
            <a:r>
              <a:rPr lang="ro-RO" sz="2400" dirty="0" smtClean="0">
                <a:effectLst/>
                <a:ea typeface="Calibri" panose="020F0502020204030204" pitchFamily="34" charset="0"/>
                <a:cs typeface="Times New Roman" panose="02020603050405020304" pitchFamily="18" charset="0"/>
              </a:rPr>
              <a:t>atribuire, </a:t>
            </a:r>
            <a:r>
              <a:rPr lang="ro-RO" sz="2400" dirty="0" smtClean="0">
                <a:effectLst/>
                <a:ea typeface="Calibri" panose="020F0502020204030204" pitchFamily="34" charset="0"/>
                <a:cs typeface="Times New Roman" panose="02020603050405020304" pitchFamily="18" charset="0"/>
              </a:rPr>
              <a:t>de a asigura că acestea au posibilitatea reală de a lua măsuri de remediere, fără a fi sub presiunea unei contestații.”</a:t>
            </a:r>
            <a:endParaRPr lang="en-US" sz="2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5980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0677" y="175846"/>
            <a:ext cx="9636369" cy="656492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00206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49643" y="815546"/>
            <a:ext cx="8628818" cy="5808385"/>
          </a:xfrm>
          <a:prstGeom prst="rect">
            <a:avLst/>
          </a:prstGeom>
        </p:spPr>
        <p:txBody>
          <a:bodyPr wrap="square">
            <a:spAutoFit/>
          </a:bodyPr>
          <a:lstStyle/>
          <a:p>
            <a:pPr algn="ctr">
              <a:lnSpc>
                <a:spcPct val="107000"/>
              </a:lnSpc>
              <a:spcAft>
                <a:spcPts val="800"/>
              </a:spcAft>
            </a:pPr>
            <a:r>
              <a:rPr lang="ro-RO" sz="2400" b="1" dirty="0" smtClean="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Notificarea prealabilă – Legea nr. 101/2016</a:t>
            </a:r>
          </a:p>
          <a:p>
            <a:pPr algn="ctr">
              <a:lnSpc>
                <a:spcPct val="107000"/>
              </a:lnSpc>
              <a:spcAft>
                <a:spcPts val="800"/>
              </a:spcAft>
            </a:pPr>
            <a:endParaRPr lang="ro-RO" sz="2400" dirty="0">
              <a:ea typeface="Calibri" panose="020F0502020204030204" pitchFamily="34" charset="0"/>
              <a:cs typeface="Times New Roman" panose="02020603050405020304" pitchFamily="18" charset="0"/>
            </a:endParaRPr>
          </a:p>
          <a:p>
            <a:pPr algn="just">
              <a:lnSpc>
                <a:spcPct val="107000"/>
              </a:lnSpc>
              <a:spcAft>
                <a:spcPts val="800"/>
              </a:spcAft>
            </a:pPr>
            <a:r>
              <a:rPr lang="ro-RO" sz="2400" dirty="0" smtClean="0">
                <a:effectLst/>
                <a:ea typeface="Calibri" panose="020F0502020204030204" pitchFamily="34" charset="0"/>
                <a:cs typeface="Times New Roman" panose="02020603050405020304" pitchFamily="18" charset="0"/>
              </a:rPr>
              <a:t>	Notificarea prealabilă  - cererea prin care se solicită autorității contractante reexaminarea unui act al autorității contractante, în sensul revocării sau modificării acestuia   -  art. 3 alin. (1) lit. e)</a:t>
            </a:r>
          </a:p>
          <a:p>
            <a:pPr algn="just">
              <a:lnSpc>
                <a:spcPct val="107000"/>
              </a:lnSpc>
              <a:spcAft>
                <a:spcPts val="800"/>
              </a:spcAft>
            </a:pPr>
            <a:endParaRPr lang="ro-RO" sz="24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o-RO" sz="2400" dirty="0" smtClean="0">
                <a:ea typeface="Calibri" panose="020F0502020204030204" pitchFamily="34" charset="0"/>
                <a:cs typeface="Times New Roman" panose="02020603050405020304" pitchFamily="18" charset="0"/>
              </a:rPr>
              <a:t>	Persoana </a:t>
            </a:r>
            <a:r>
              <a:rPr lang="ro-RO" sz="2400" dirty="0">
                <a:ea typeface="Calibri" panose="020F0502020204030204" pitchFamily="34" charset="0"/>
                <a:cs typeface="Times New Roman" panose="02020603050405020304" pitchFamily="18" charset="0"/>
              </a:rPr>
              <a:t>care se consideră vătămată are obligaţia, sub sancţiunea respingerii contestaţiei ca inadmisibilă,</a:t>
            </a:r>
            <a:r>
              <a:rPr lang="en-US" sz="2400" dirty="0">
                <a:ea typeface="Calibri" panose="020F0502020204030204" pitchFamily="34" charset="0"/>
                <a:cs typeface="Times New Roman" panose="02020603050405020304" pitchFamily="18" charset="0"/>
              </a:rPr>
              <a:t> </a:t>
            </a:r>
            <a:r>
              <a:rPr lang="ro-RO" sz="2400" dirty="0">
                <a:ea typeface="Calibri" panose="020F0502020204030204" pitchFamily="34" charset="0"/>
                <a:cs typeface="Times New Roman" panose="02020603050405020304" pitchFamily="18" charset="0"/>
              </a:rPr>
              <a:t>să notifice autoritatea contractantă cu privire la solicitarea de remediere, în tot sau în parte, </a:t>
            </a:r>
            <a:r>
              <a:rPr lang="ro-RO" sz="2400" i="1"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a pretinsei încălcări a legislaţiei privind achiziţiile publice sau concesiunile  </a:t>
            </a:r>
            <a:r>
              <a:rPr lang="ro-RO" sz="2400" dirty="0">
                <a:ea typeface="Calibri" panose="020F0502020204030204" pitchFamily="34" charset="0"/>
                <a:cs typeface="Times New Roman" panose="02020603050405020304" pitchFamily="18" charset="0"/>
              </a:rPr>
              <a:t>- art. 6 alin. (1) din Legea nr. 101/2016</a:t>
            </a:r>
            <a:endParaRPr lang="en-US" sz="2400" dirty="0">
              <a:ea typeface="Calibri" panose="020F0502020204030204" pitchFamily="34" charset="0"/>
              <a:cs typeface="Times New Roman" panose="02020603050405020304" pitchFamily="18" charset="0"/>
            </a:endParaRPr>
          </a:p>
          <a:p>
            <a:pPr algn="just">
              <a:lnSpc>
                <a:spcPct val="107000"/>
              </a:lnSpc>
              <a:spcAft>
                <a:spcPts val="800"/>
              </a:spcAft>
            </a:pPr>
            <a:endParaRPr lang="en-US" sz="2800" dirty="0" smtClean="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9976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0677" y="175846"/>
            <a:ext cx="9636369" cy="656492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00206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62709" y="246186"/>
            <a:ext cx="8768860" cy="6782882"/>
          </a:xfrm>
          <a:prstGeom prst="rect">
            <a:avLst/>
          </a:prstGeom>
        </p:spPr>
        <p:txBody>
          <a:bodyPr wrap="square">
            <a:spAutoFit/>
          </a:bodyPr>
          <a:lstStyle/>
          <a:p>
            <a:pPr indent="314325"/>
            <a:endParaRPr lang="ro-RO" sz="2400" dirty="0" smtClean="0">
              <a:ea typeface="Calibri" panose="020F0502020204030204" pitchFamily="34" charset="0"/>
              <a:cs typeface="Times New Roman" panose="02020603050405020304" pitchFamily="18" charset="0"/>
            </a:endParaRPr>
          </a:p>
          <a:p>
            <a:pPr indent="314325"/>
            <a:endParaRPr lang="ro-RO" sz="2400" dirty="0">
              <a:ea typeface="Calibri" panose="020F0502020204030204" pitchFamily="34" charset="0"/>
              <a:cs typeface="Times New Roman" panose="02020603050405020304" pitchFamily="18" charset="0"/>
            </a:endParaRPr>
          </a:p>
          <a:p>
            <a:pPr indent="314325"/>
            <a:r>
              <a:rPr lang="ro-RO" sz="2400" dirty="0" smtClean="0">
                <a:ea typeface="Calibri" panose="020F0502020204030204" pitchFamily="34" charset="0"/>
                <a:cs typeface="Times New Roman" panose="02020603050405020304" pitchFamily="18" charset="0"/>
              </a:rPr>
              <a:t>Notificarea </a:t>
            </a:r>
            <a:r>
              <a:rPr lang="ro-RO" sz="2400" dirty="0">
                <a:ea typeface="Calibri" panose="020F0502020204030204" pitchFamily="34" charset="0"/>
                <a:cs typeface="Times New Roman" panose="02020603050405020304" pitchFamily="18" charset="0"/>
              </a:rPr>
              <a:t>prealabilă se face în scris şi conţine, cel puțin:</a:t>
            </a:r>
            <a:endParaRPr lang="en-US" sz="2400" dirty="0">
              <a:ea typeface="Times New Roman" panose="02020603050405020304" pitchFamily="18" charset="0"/>
            </a:endParaRPr>
          </a:p>
          <a:p>
            <a:pPr marL="342900" marR="0" lvl="0" indent="-342900">
              <a:spcBef>
                <a:spcPts val="0"/>
              </a:spcBef>
              <a:spcAft>
                <a:spcPts val="0"/>
              </a:spcAft>
              <a:buFont typeface="Wingdings" panose="05000000000000000000" pitchFamily="2" charset="2"/>
              <a:buChar char=""/>
            </a:pPr>
            <a:r>
              <a:rPr lang="ro-RO" sz="2400" dirty="0">
                <a:ea typeface="Calibri" panose="020F0502020204030204" pitchFamily="34" charset="0"/>
                <a:cs typeface="Times New Roman" panose="02020603050405020304" pitchFamily="18" charset="0"/>
              </a:rPr>
              <a:t>datele de identificare ale persoanei care se consideră vătămată;</a:t>
            </a:r>
            <a:endParaRPr lang="en-US" sz="2400" dirty="0">
              <a:ea typeface="Times New Roman" panose="02020603050405020304" pitchFamily="18" charset="0"/>
            </a:endParaRPr>
          </a:p>
          <a:p>
            <a:pPr marL="342900" marR="0" lvl="0" indent="-342900">
              <a:spcBef>
                <a:spcPts val="0"/>
              </a:spcBef>
              <a:spcAft>
                <a:spcPts val="0"/>
              </a:spcAft>
              <a:buFont typeface="Wingdings" panose="05000000000000000000" pitchFamily="2" charset="2"/>
              <a:buChar char=""/>
            </a:pPr>
            <a:r>
              <a:rPr lang="ro-RO" sz="2400" dirty="0">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neregulile sesizate</a:t>
            </a:r>
            <a:r>
              <a:rPr lang="ro-RO" sz="2400" dirty="0">
                <a:ea typeface="Calibri" panose="020F0502020204030204" pitchFamily="34" charset="0"/>
                <a:cs typeface="Times New Roman" panose="02020603050405020304" pitchFamily="18" charset="0"/>
              </a:rPr>
              <a:t>;</a:t>
            </a:r>
            <a:endParaRPr lang="en-US" sz="2400" dirty="0">
              <a:ea typeface="Times New Roman" panose="02020603050405020304" pitchFamily="18" charset="0"/>
            </a:endParaRPr>
          </a:p>
          <a:p>
            <a:pPr marL="342900" marR="0" lvl="0" indent="-342900">
              <a:spcBef>
                <a:spcPts val="0"/>
              </a:spcBef>
              <a:spcAft>
                <a:spcPts val="0"/>
              </a:spcAft>
              <a:buFont typeface="Wingdings" panose="05000000000000000000" pitchFamily="2" charset="2"/>
              <a:buChar char=""/>
            </a:pPr>
            <a:r>
              <a:rPr lang="ro-RO" sz="2400" dirty="0">
                <a:ea typeface="Calibri" panose="020F0502020204030204" pitchFamily="34" charset="0"/>
                <a:cs typeface="Times New Roman" panose="02020603050405020304" pitchFamily="18" charset="0"/>
              </a:rPr>
              <a:t> măsurile de remediere pe care le consideră necesare a fi luate</a:t>
            </a:r>
            <a:r>
              <a:rPr lang="ro-RO" sz="2400" dirty="0">
                <a:solidFill>
                  <a:srgbClr val="666666"/>
                </a:solidFill>
                <a:ea typeface="Times New Roman" panose="02020603050405020304" pitchFamily="18" charset="0"/>
              </a:rPr>
              <a:t> </a:t>
            </a:r>
            <a:r>
              <a:rPr lang="ro-RO" sz="2400" dirty="0">
                <a:ea typeface="Calibri" panose="020F0502020204030204" pitchFamily="34" charset="0"/>
                <a:cs typeface="Times New Roman" panose="02020603050405020304" pitchFamily="18" charset="0"/>
              </a:rPr>
              <a:t>– art. 6 alin. (2</a:t>
            </a:r>
            <a:r>
              <a:rPr lang="ro-RO" sz="2400" dirty="0" smtClean="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Wingdings" panose="05000000000000000000" pitchFamily="2" charset="2"/>
              <a:buChar char=""/>
            </a:pPr>
            <a:endParaRPr lang="ro-RO" sz="2400" dirty="0">
              <a:ea typeface="Times New Roman" panose="02020603050405020304" pitchFamily="18"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Ø"/>
            </a:pPr>
            <a:r>
              <a:rPr lang="ro-RO" sz="2400" b="1" dirty="0">
                <a:ea typeface="Calibri" panose="020F0502020204030204" pitchFamily="34" charset="0"/>
                <a:cs typeface="Times New Roman" panose="02020603050405020304" pitchFamily="18" charset="0"/>
              </a:rPr>
              <a:t>Studiu de caz:</a:t>
            </a:r>
          </a:p>
          <a:p>
            <a:pPr marL="342900" indent="-342900" algn="just">
              <a:lnSpc>
                <a:spcPct val="107000"/>
              </a:lnSpc>
              <a:spcAft>
                <a:spcPts val="800"/>
              </a:spcAft>
              <a:buFont typeface="Wingdings" panose="05000000000000000000" pitchFamily="2" charset="2"/>
              <a:buChar char="Ø"/>
            </a:pPr>
            <a:r>
              <a:rPr lang="ro-RO" sz="2400" dirty="0">
                <a:ea typeface="Calibri" panose="020F0502020204030204" pitchFamily="34" charset="0"/>
                <a:cs typeface="Times New Roman" panose="02020603050405020304" pitchFamily="18" charset="0"/>
              </a:rPr>
              <a:t>În contestație au fost reclamate mai multe aspecte decât cele care au fost puse în discuție autorității contractante prin intermediul notificării prealabile. În cadrul notificării nu sunt criticate aspecte  legate de anumite documente ce trebuiau prezentate în cadrul propunerii tehnice, respectiv programul de inspecții și lucrări de </a:t>
            </a:r>
            <a:r>
              <a:rPr lang="ro-RO" sz="2400" dirty="0" smtClean="0">
                <a:ea typeface="Calibri" panose="020F0502020204030204" pitchFamily="34" charset="0"/>
                <a:cs typeface="Times New Roman" panose="02020603050405020304" pitchFamily="18" charset="0"/>
              </a:rPr>
              <a:t>mentenanță </a:t>
            </a:r>
            <a:r>
              <a:rPr lang="ro-RO" sz="2400" dirty="0">
                <a:ea typeface="Calibri" panose="020F0502020204030204" pitchFamily="34" charset="0"/>
                <a:cs typeface="Times New Roman" panose="02020603050405020304" pitchFamily="18" charset="0"/>
              </a:rPr>
              <a:t>periodice privind starea tehnică a echipamentelor și </a:t>
            </a:r>
            <a:r>
              <a:rPr lang="ro-RO" sz="2400" dirty="0" smtClean="0">
                <a:ea typeface="Calibri" panose="020F0502020204030204" pitchFamily="34" charset="0"/>
                <a:cs typeface="Times New Roman" panose="02020603050405020304" pitchFamily="18" charset="0"/>
              </a:rPr>
              <a:t>utilajelor, parametri </a:t>
            </a:r>
            <a:r>
              <a:rPr lang="ro-RO" sz="2400" dirty="0">
                <a:ea typeface="Calibri" panose="020F0502020204030204" pitchFamily="34" charset="0"/>
                <a:cs typeface="Times New Roman" panose="02020603050405020304" pitchFamily="18" charset="0"/>
              </a:rPr>
              <a:t>de monitorizare propuși, planul de investiții</a:t>
            </a:r>
          </a:p>
          <a:p>
            <a:pPr marL="342900" marR="0" lvl="0" indent="-342900">
              <a:spcBef>
                <a:spcPts val="0"/>
              </a:spcBef>
              <a:spcAft>
                <a:spcPts val="0"/>
              </a:spcAft>
              <a:buFont typeface="Wingdings" panose="05000000000000000000" pitchFamily="2" charset="2"/>
              <a:buChar char=""/>
            </a:pPr>
            <a:endParaRPr lang="en-US" sz="2400" dirty="0">
              <a:ea typeface="Times New Roman" panose="02020603050405020304" pitchFamily="18" charset="0"/>
            </a:endParaRPr>
          </a:p>
        </p:txBody>
      </p:sp>
    </p:spTree>
    <p:extLst>
      <p:ext uri="{BB962C8B-B14F-4D97-AF65-F5344CB8AC3E}">
        <p14:creationId xmlns:p14="http://schemas.microsoft.com/office/powerpoint/2010/main" val="213449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211" y="0"/>
            <a:ext cx="9636369" cy="656492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00206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82885" y="256854"/>
            <a:ext cx="8907300" cy="5949083"/>
          </a:xfrm>
          <a:prstGeom prst="rect">
            <a:avLst/>
          </a:prstGeom>
        </p:spPr>
        <p:txBody>
          <a:bodyPr wrap="square">
            <a:spAutoFit/>
          </a:bodyPr>
          <a:lstStyle/>
          <a:p>
            <a:pPr marL="342900" indent="-342900" algn="just">
              <a:lnSpc>
                <a:spcPct val="107000"/>
              </a:lnSpc>
              <a:spcAft>
                <a:spcPts val="800"/>
              </a:spcAft>
              <a:buFont typeface="Wingdings" panose="05000000000000000000" pitchFamily="2" charset="2"/>
              <a:buChar char="Ø"/>
            </a:pPr>
            <a:r>
              <a:rPr lang="ro-RO" sz="2400" i="1" dirty="0" smtClean="0">
                <a:effectLst/>
                <a:ea typeface="Calibri" panose="020F0502020204030204" pitchFamily="34" charset="0"/>
                <a:cs typeface="Times New Roman" panose="02020603050405020304" pitchFamily="18" charset="0"/>
              </a:rPr>
              <a:t>Constatare Consiliu</a:t>
            </a:r>
            <a:r>
              <a:rPr lang="ro-RO" sz="2400" dirty="0" smtClean="0">
                <a:effectLst/>
                <a:ea typeface="Calibri" panose="020F0502020204030204" pitchFamily="34" charset="0"/>
                <a:cs typeface="Times New Roman" panose="02020603050405020304" pitchFamily="18" charset="0"/>
              </a:rPr>
              <a:t>: </a:t>
            </a:r>
          </a:p>
          <a:p>
            <a:pPr algn="just">
              <a:lnSpc>
                <a:spcPct val="107000"/>
              </a:lnSpc>
              <a:spcAft>
                <a:spcPts val="800"/>
              </a:spcAft>
            </a:pPr>
            <a:endParaRPr lang="ro-RO" sz="2400" dirty="0" smtClean="0">
              <a:effectLst/>
              <a:ea typeface="Calibri" panose="020F0502020204030204" pitchFamily="34" charset="0"/>
              <a:cs typeface="Times New Roman" panose="02020603050405020304" pitchFamily="18" charset="0"/>
            </a:endParaRPr>
          </a:p>
          <a:p>
            <a:pPr marL="285750" marR="20955" lvl="0" indent="-285750" algn="just">
              <a:lnSpc>
                <a:spcPct val="107000"/>
              </a:lnSpc>
              <a:spcBef>
                <a:spcPts val="0"/>
              </a:spcBef>
              <a:spcAft>
                <a:spcPts val="0"/>
              </a:spcAft>
              <a:buFont typeface="Wingdings" panose="05000000000000000000" pitchFamily="2" charset="2"/>
              <a:buChar char="ü"/>
            </a:pPr>
            <a:r>
              <a:rPr lang="ro-RO" sz="2400" dirty="0" smtClean="0">
                <a:effectLst/>
                <a:ea typeface="Calibri" panose="020F0502020204030204" pitchFamily="34" charset="0"/>
                <a:cs typeface="Times New Roman" panose="02020603050405020304" pitchFamily="18" charset="0"/>
              </a:rPr>
              <a:t>Cât timp autorității contractante i se invocă o anumită încălcare a legislației, nu se poate veni ulterior, după primirea unui răspuns la notificare sau a expirării termenului de răspuns, pe calea contestației, cu alte motive cu privire la care nu s-a efectuat procedura prealabilă</a:t>
            </a:r>
          </a:p>
          <a:p>
            <a:pPr marR="20955" lvl="0" algn="just">
              <a:lnSpc>
                <a:spcPct val="107000"/>
              </a:lnSpc>
              <a:spcBef>
                <a:spcPts val="0"/>
              </a:spcBef>
              <a:spcAft>
                <a:spcPts val="0"/>
              </a:spcAft>
            </a:pPr>
            <a:endParaRPr lang="en-US" sz="2400" dirty="0" smtClean="0">
              <a:effectLst/>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ro-RO" sz="2400" dirty="0" smtClean="0">
                <a:effectLst/>
                <a:ea typeface="Calibri" panose="020F0502020204030204" pitchFamily="34" charset="0"/>
                <a:cs typeface="Times New Roman" panose="02020603050405020304" pitchFamily="18" charset="0"/>
              </a:rPr>
              <a:t>Dialogul prealabil între operatori economici și autoritățile contractante trebuie să privească aceleași aspecte care ulterior vor face obiectul contestației, astfel încât autoritatea contractantă să aibă posibilitatea să-și revizuiască actele încălcate</a:t>
            </a:r>
          </a:p>
          <a:p>
            <a:pPr marL="285750" indent="-285750" algn="just">
              <a:lnSpc>
                <a:spcPct val="107000"/>
              </a:lnSpc>
              <a:spcAft>
                <a:spcPts val="800"/>
              </a:spcAft>
              <a:buFont typeface="Wingdings" panose="05000000000000000000" pitchFamily="2" charset="2"/>
              <a:buChar char="ü"/>
            </a:pPr>
            <a:endParaRPr lang="ro-RO" sz="24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Font typeface="Wingdings" panose="05000000000000000000" pitchFamily="2" charset="2"/>
              <a:buChar char=""/>
            </a:pPr>
            <a:endParaRPr lang="en-US"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1805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5667" y="17992"/>
            <a:ext cx="9894666" cy="6822015"/>
          </a:xfrm>
          <a:prstGeom prst="rect">
            <a:avLst/>
          </a:prstGeom>
        </p:spPr>
      </p:pic>
      <p:sp>
        <p:nvSpPr>
          <p:cNvPr id="3" name="Subtitle 2"/>
          <p:cNvSpPr>
            <a:spLocks noGrp="1"/>
          </p:cNvSpPr>
          <p:nvPr>
            <p:ph type="subTitle" idx="1"/>
          </p:nvPr>
        </p:nvSpPr>
        <p:spPr>
          <a:xfrm>
            <a:off x="236306" y="113015"/>
            <a:ext cx="9421402" cy="6462445"/>
          </a:xfrm>
        </p:spPr>
        <p:txBody>
          <a:bodyPr>
            <a:noAutofit/>
          </a:bodyPr>
          <a:lstStyle/>
          <a:p>
            <a:pPr marL="342900" indent="-342900" algn="just">
              <a:lnSpc>
                <a:spcPct val="107000"/>
              </a:lnSpc>
              <a:spcAft>
                <a:spcPts val="800"/>
              </a:spcAft>
              <a:buFont typeface="Wingdings" panose="05000000000000000000" pitchFamily="2" charset="2"/>
              <a:buChar char="Ø"/>
            </a:pPr>
            <a:r>
              <a:rPr lang="ro-RO" i="1" dirty="0">
                <a:ea typeface="Calibri" panose="020F0502020204030204" pitchFamily="34" charset="0"/>
                <a:cs typeface="Times New Roman" panose="02020603050405020304" pitchFamily="18" charset="0"/>
              </a:rPr>
              <a:t>T</a:t>
            </a:r>
            <a:r>
              <a:rPr lang="ro-RO" i="1" dirty="0" smtClean="0">
                <a:ea typeface="Calibri" panose="020F0502020204030204" pitchFamily="34" charset="0"/>
                <a:cs typeface="Times New Roman" panose="02020603050405020304" pitchFamily="18" charset="0"/>
              </a:rPr>
              <a:t>ermenul </a:t>
            </a:r>
            <a:r>
              <a:rPr lang="ro-RO" i="1" dirty="0">
                <a:ea typeface="Calibri" panose="020F0502020204030204" pitchFamily="34" charset="0"/>
                <a:cs typeface="Times New Roman" panose="02020603050405020304" pitchFamily="18" charset="0"/>
              </a:rPr>
              <a:t>depunere a contestației în condițiile în care autoritatea contractantă nu a răspuns la notificarea prealabilă în termenul de 3 zile și a furnizat răspunsul ulterior acestui </a:t>
            </a:r>
            <a:r>
              <a:rPr lang="ro-RO" i="1" dirty="0" smtClean="0">
                <a:ea typeface="Calibri" panose="020F0502020204030204" pitchFamily="34" charset="0"/>
                <a:cs typeface="Times New Roman" panose="02020603050405020304" pitchFamily="18" charset="0"/>
              </a:rPr>
              <a:t>termen</a:t>
            </a:r>
            <a:r>
              <a:rPr lang="ro-RO" dirty="0" smtClean="0">
                <a:ea typeface="Calibri" panose="020F0502020204030204" pitchFamily="34" charset="0"/>
                <a:cs typeface="Times New Roman" panose="02020603050405020304" pitchFamily="18" charset="0"/>
              </a:rPr>
              <a:t>: </a:t>
            </a:r>
            <a:endParaRPr lang="ro-RO" dirty="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ro-RO" i="1" dirty="0" smtClean="0">
                <a:ea typeface="Calibri" panose="020F0502020204030204" pitchFamily="34" charset="0"/>
                <a:cs typeface="Times New Roman" panose="02020603050405020304" pitchFamily="18" charset="0"/>
              </a:rPr>
              <a:t>Varianta </a:t>
            </a:r>
            <a:r>
              <a:rPr lang="ro-RO" i="1" dirty="0">
                <a:ea typeface="Calibri" panose="020F0502020204030204" pitchFamily="34" charset="0"/>
                <a:cs typeface="Times New Roman" panose="02020603050405020304" pitchFamily="18" charset="0"/>
              </a:rPr>
              <a:t>1</a:t>
            </a:r>
          </a:p>
          <a:p>
            <a:pPr marL="285750" indent="-285750" algn="just">
              <a:lnSpc>
                <a:spcPct val="107000"/>
              </a:lnSpc>
              <a:spcAft>
                <a:spcPts val="800"/>
              </a:spcAft>
              <a:buFont typeface="Wingdings" panose="05000000000000000000" pitchFamily="2" charset="2"/>
              <a:buChar char="ü"/>
            </a:pPr>
            <a:r>
              <a:rPr lang="ro-RO" dirty="0">
                <a:ea typeface="Calibri" panose="020F0502020204030204" pitchFamily="34" charset="0"/>
                <a:cs typeface="Times New Roman" panose="02020603050405020304" pitchFamily="18" charset="0"/>
              </a:rPr>
              <a:t>Termenul de depunere a contestației începe să curgă </a:t>
            </a:r>
            <a:r>
              <a:rPr lang="ro-RO" b="1" dirty="0">
                <a:ea typeface="Calibri" panose="020F0502020204030204" pitchFamily="34" charset="0"/>
                <a:cs typeface="Times New Roman" panose="02020603050405020304" pitchFamily="18" charset="0"/>
              </a:rPr>
              <a:t>de la data </a:t>
            </a:r>
            <a:r>
              <a:rPr lang="ro-RO" b="1" dirty="0" smtClean="0">
                <a:ea typeface="Calibri" panose="020F0502020204030204" pitchFamily="34" charset="0"/>
                <a:cs typeface="Times New Roman" panose="02020603050405020304" pitchFamily="18" charset="0"/>
              </a:rPr>
              <a:t>expirării </a:t>
            </a:r>
            <a:r>
              <a:rPr lang="ro-RO" b="1" dirty="0">
                <a:ea typeface="Calibri" panose="020F0502020204030204" pitchFamily="34" charset="0"/>
                <a:cs typeface="Times New Roman" panose="02020603050405020304" pitchFamily="18" charset="0"/>
              </a:rPr>
              <a:t>perioadei de răspuns</a:t>
            </a:r>
            <a:r>
              <a:rPr lang="ro-RO" dirty="0">
                <a:ea typeface="Calibri" panose="020F0502020204030204" pitchFamily="34" charset="0"/>
                <a:cs typeface="Times New Roman" panose="02020603050405020304" pitchFamily="18" charset="0"/>
              </a:rPr>
              <a:t>, în conformitate cu prevederile art. 6 alin. (4) [</a:t>
            </a:r>
            <a:r>
              <a:rPr lang="ro-RO" i="1" dirty="0">
                <a:ea typeface="Calibri" panose="020F0502020204030204" pitchFamily="34" charset="0"/>
                <a:cs typeface="Times New Roman" panose="02020603050405020304" pitchFamily="18" charset="0"/>
              </a:rPr>
              <a:t>În termen de 3 zile, calculat începând cu ziua următoare primirii notificării prealabile, autoritatea contractantă transmite un răspuns prin care comunică dacă urmează sau nu să adopte măsuri de remediere a pretinsei încălcări</a:t>
            </a:r>
            <a:r>
              <a:rPr lang="ro-RO" dirty="0">
                <a:ea typeface="Calibri" panose="020F0502020204030204" pitchFamily="34" charset="0"/>
                <a:cs typeface="Times New Roman" panose="02020603050405020304" pitchFamily="18" charset="0"/>
              </a:rPr>
              <a:t>]  și art. 8 alin. (2) lit. b</a:t>
            </a:r>
            <a:r>
              <a:rPr lang="ro-RO" dirty="0" smtClean="0">
                <a:ea typeface="Calibri" panose="020F0502020204030204" pitchFamily="34" charset="0"/>
                <a:cs typeface="Times New Roman" panose="02020603050405020304" pitchFamily="18" charset="0"/>
              </a:rPr>
              <a:t>) din Legea nr. 101/2016  </a:t>
            </a:r>
            <a:r>
              <a:rPr lang="ro-RO" dirty="0">
                <a:ea typeface="Calibri" panose="020F0502020204030204" pitchFamily="34" charset="0"/>
                <a:cs typeface="Times New Roman" panose="02020603050405020304" pitchFamily="18" charset="0"/>
              </a:rPr>
              <a:t>[</a:t>
            </a:r>
            <a:r>
              <a:rPr lang="ro-RO" i="1" dirty="0">
                <a:ea typeface="Calibri" panose="020F0502020204030204" pitchFamily="34" charset="0"/>
                <a:cs typeface="Times New Roman" panose="02020603050405020304" pitchFamily="18" charset="0"/>
              </a:rPr>
              <a:t>Termenul de contestare prevăzut la alin. (1) se calculează după cum urmează: (…) b) începând cu ziua următoare împlinirii termenului prevăzut la art. 6 alin. (4), când autoritatea contractantă nu a transmis un răspuns</a:t>
            </a:r>
            <a:r>
              <a:rPr lang="ro-RO" dirty="0" smtClean="0">
                <a:ea typeface="Calibri" panose="020F0502020204030204" pitchFamily="34" charset="0"/>
                <a:cs typeface="Times New Roman" panose="02020603050405020304" pitchFamily="18" charset="0"/>
              </a:rPr>
              <a:t>].</a:t>
            </a:r>
            <a:endParaRPr lang="ro-RO"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2483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67" y="17992"/>
            <a:ext cx="9894666" cy="6822015"/>
          </a:xfrm>
          <a:prstGeom prst="rect">
            <a:avLst/>
          </a:prstGeom>
        </p:spPr>
      </p:pic>
      <p:sp>
        <p:nvSpPr>
          <p:cNvPr id="3" name="Subtitle 2"/>
          <p:cNvSpPr>
            <a:spLocks noGrp="1"/>
          </p:cNvSpPr>
          <p:nvPr>
            <p:ph type="subTitle" idx="1"/>
          </p:nvPr>
        </p:nvSpPr>
        <p:spPr>
          <a:xfrm>
            <a:off x="133565" y="205483"/>
            <a:ext cx="9483046" cy="6575461"/>
          </a:xfrm>
        </p:spPr>
        <p:txBody>
          <a:bodyPr>
            <a:normAutofit/>
          </a:bodyPr>
          <a:lstStyle/>
          <a:p>
            <a:pPr marL="342900" indent="-342900" algn="l">
              <a:buFont typeface="Wingdings" panose="05000000000000000000" pitchFamily="2" charset="2"/>
              <a:buChar char="ü"/>
            </a:pPr>
            <a:endParaRPr lang="ro-RO" i="1" dirty="0" smtClean="0"/>
          </a:p>
          <a:p>
            <a:pPr marL="342900" indent="-342900" algn="l">
              <a:buFont typeface="Wingdings" panose="05000000000000000000" pitchFamily="2" charset="2"/>
              <a:buChar char="ü"/>
            </a:pPr>
            <a:r>
              <a:rPr lang="ro-RO" i="1" dirty="0" smtClean="0"/>
              <a:t>Varianta </a:t>
            </a:r>
            <a:r>
              <a:rPr lang="ro-RO" i="1" dirty="0"/>
              <a:t>2</a:t>
            </a:r>
            <a:endParaRPr lang="en-US" i="1" dirty="0"/>
          </a:p>
          <a:p>
            <a:pPr algn="just"/>
            <a:endParaRPr lang="ro-RO" dirty="0" smtClean="0"/>
          </a:p>
          <a:p>
            <a:pPr algn="just"/>
            <a:r>
              <a:rPr lang="ro-RO" dirty="0" smtClean="0"/>
              <a:t>Termenul </a:t>
            </a:r>
            <a:r>
              <a:rPr lang="ro-RO" dirty="0"/>
              <a:t>de depunere a contestației </a:t>
            </a:r>
            <a:r>
              <a:rPr lang="ro-RO" b="1" dirty="0"/>
              <a:t>începe să curgă de la data când autoritatea contractantă a răspuns la notificarea prealabilă, chiar dacă răspunsul este formulat ulterior împlinirii termenului de 3 zile prescris de lege</a:t>
            </a:r>
            <a:r>
              <a:rPr lang="ro-RO" b="1" dirty="0" smtClean="0"/>
              <a:t>.</a:t>
            </a:r>
          </a:p>
          <a:p>
            <a:pPr algn="just"/>
            <a:endParaRPr lang="en-US" dirty="0"/>
          </a:p>
          <a:p>
            <a:pPr algn="just"/>
            <a:r>
              <a:rPr lang="en-US" dirty="0" err="1"/>
              <a:t>Demersul</a:t>
            </a:r>
            <a:r>
              <a:rPr lang="en-US" dirty="0"/>
              <a:t> </a:t>
            </a:r>
            <a:r>
              <a:rPr lang="en-US" dirty="0" err="1"/>
              <a:t>autorității</a:t>
            </a:r>
            <a:r>
              <a:rPr lang="en-US" dirty="0"/>
              <a:t> </a:t>
            </a:r>
            <a:r>
              <a:rPr lang="en-US" dirty="0" err="1"/>
              <a:t>contractante</a:t>
            </a:r>
            <a:r>
              <a:rPr lang="en-US" dirty="0"/>
              <a:t> de a </a:t>
            </a:r>
            <a:r>
              <a:rPr lang="en-US" dirty="0" err="1"/>
              <a:t>răspunde</a:t>
            </a:r>
            <a:r>
              <a:rPr lang="en-US" dirty="0"/>
              <a:t> </a:t>
            </a:r>
            <a:r>
              <a:rPr lang="en-US" dirty="0" err="1"/>
              <a:t>în</a:t>
            </a:r>
            <a:r>
              <a:rPr lang="en-US" dirty="0"/>
              <a:t> </a:t>
            </a:r>
            <a:r>
              <a:rPr lang="en-US" dirty="0" err="1"/>
              <a:t>afara</a:t>
            </a:r>
            <a:r>
              <a:rPr lang="en-US" dirty="0"/>
              <a:t> </a:t>
            </a:r>
            <a:r>
              <a:rPr lang="en-US" dirty="0" err="1"/>
              <a:t>termenului</a:t>
            </a:r>
            <a:r>
              <a:rPr lang="en-US" dirty="0"/>
              <a:t> </a:t>
            </a:r>
            <a:r>
              <a:rPr lang="en-US" dirty="0" err="1"/>
              <a:t>prevăzut</a:t>
            </a:r>
            <a:r>
              <a:rPr lang="en-US" dirty="0"/>
              <a:t> de art. 6 </a:t>
            </a:r>
            <a:r>
              <a:rPr lang="en-US" dirty="0" err="1"/>
              <a:t>alin</a:t>
            </a:r>
            <a:r>
              <a:rPr lang="en-US" dirty="0"/>
              <a:t>. (4) din </a:t>
            </a:r>
            <a:r>
              <a:rPr lang="en-US" dirty="0" err="1"/>
              <a:t>Legea</a:t>
            </a:r>
            <a:r>
              <a:rPr lang="en-US" dirty="0"/>
              <a:t> </a:t>
            </a:r>
            <a:r>
              <a:rPr lang="en-US" dirty="0" err="1"/>
              <a:t>nr</a:t>
            </a:r>
            <a:r>
              <a:rPr lang="en-US" dirty="0"/>
              <a:t>. 101/2016 nu </a:t>
            </a:r>
            <a:r>
              <a:rPr lang="en-US" dirty="0" err="1"/>
              <a:t>este</a:t>
            </a:r>
            <a:r>
              <a:rPr lang="en-US" dirty="0"/>
              <a:t> </a:t>
            </a:r>
            <a:r>
              <a:rPr lang="en-US" dirty="0" err="1"/>
              <a:t>în</a:t>
            </a:r>
            <a:r>
              <a:rPr lang="en-US" dirty="0"/>
              <a:t> </a:t>
            </a:r>
            <a:r>
              <a:rPr lang="en-US" dirty="0" err="1"/>
              <a:t>măsură</a:t>
            </a:r>
            <a:r>
              <a:rPr lang="en-US" dirty="0"/>
              <a:t> </a:t>
            </a:r>
            <a:r>
              <a:rPr lang="en-US" dirty="0" err="1"/>
              <a:t>să</a:t>
            </a:r>
            <a:r>
              <a:rPr lang="en-US" dirty="0"/>
              <a:t> </a:t>
            </a:r>
            <a:r>
              <a:rPr lang="en-US" dirty="0" err="1"/>
              <a:t>conducă</a:t>
            </a:r>
            <a:r>
              <a:rPr lang="en-US" dirty="0"/>
              <a:t> la </a:t>
            </a:r>
            <a:r>
              <a:rPr lang="en-US" dirty="0" err="1"/>
              <a:t>incidenţa</a:t>
            </a:r>
            <a:r>
              <a:rPr lang="en-US" dirty="0"/>
              <a:t> </a:t>
            </a:r>
            <a:r>
              <a:rPr lang="en-US" dirty="0" err="1"/>
              <a:t>excepţiei</a:t>
            </a:r>
            <a:r>
              <a:rPr lang="en-US" dirty="0"/>
              <a:t> </a:t>
            </a:r>
            <a:r>
              <a:rPr lang="en-US" dirty="0" err="1"/>
              <a:t>tardivităţii</a:t>
            </a:r>
            <a:r>
              <a:rPr lang="en-US" dirty="0"/>
              <a:t> </a:t>
            </a:r>
            <a:r>
              <a:rPr lang="en-US" dirty="0" err="1"/>
              <a:t>contestaţiei</a:t>
            </a:r>
            <a:r>
              <a:rPr lang="en-US" dirty="0"/>
              <a:t>, </a:t>
            </a:r>
            <a:r>
              <a:rPr lang="en-US" dirty="0" err="1"/>
              <a:t>câtă</a:t>
            </a:r>
            <a:r>
              <a:rPr lang="en-US" dirty="0"/>
              <a:t> </a:t>
            </a:r>
            <a:r>
              <a:rPr lang="en-US" dirty="0" err="1"/>
              <a:t>vreme</a:t>
            </a:r>
            <a:r>
              <a:rPr lang="en-US" dirty="0"/>
              <a:t> culpa </a:t>
            </a:r>
            <a:r>
              <a:rPr lang="en-US" dirty="0" err="1"/>
              <a:t>pentru</a:t>
            </a:r>
            <a:r>
              <a:rPr lang="en-US" dirty="0"/>
              <a:t> </a:t>
            </a:r>
            <a:r>
              <a:rPr lang="en-US" dirty="0" err="1"/>
              <a:t>transmiterea</a:t>
            </a:r>
            <a:r>
              <a:rPr lang="en-US" dirty="0"/>
              <a:t> cu </a:t>
            </a:r>
            <a:r>
              <a:rPr lang="en-US" dirty="0" err="1"/>
              <a:t>întârziere</a:t>
            </a:r>
            <a:r>
              <a:rPr lang="en-US" dirty="0"/>
              <a:t> a </a:t>
            </a:r>
            <a:r>
              <a:rPr lang="en-US" dirty="0" err="1"/>
              <a:t>răspunsului</a:t>
            </a:r>
            <a:r>
              <a:rPr lang="en-US" dirty="0"/>
              <a:t> </a:t>
            </a:r>
            <a:r>
              <a:rPr lang="en-US" dirty="0" err="1"/>
              <a:t>aparține</a:t>
            </a:r>
            <a:r>
              <a:rPr lang="en-US" dirty="0"/>
              <a:t> </a:t>
            </a:r>
            <a:r>
              <a:rPr lang="en-US" dirty="0" err="1"/>
              <a:t>autorității</a:t>
            </a:r>
            <a:r>
              <a:rPr lang="en-US" dirty="0"/>
              <a:t> </a:t>
            </a:r>
            <a:r>
              <a:rPr lang="en-US" dirty="0" err="1"/>
              <a:t>contractante</a:t>
            </a:r>
            <a:r>
              <a:rPr lang="en-US" dirty="0"/>
              <a:t>.</a:t>
            </a:r>
          </a:p>
          <a:p>
            <a:pPr algn="just"/>
            <a:endParaRPr lang="en-US" dirty="0"/>
          </a:p>
        </p:txBody>
      </p:sp>
    </p:spTree>
    <p:extLst>
      <p:ext uri="{BB962C8B-B14F-4D97-AF65-F5344CB8AC3E}">
        <p14:creationId xmlns:p14="http://schemas.microsoft.com/office/powerpoint/2010/main" val="3342013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67" y="17992"/>
            <a:ext cx="9894666" cy="6822015"/>
          </a:xfrm>
          <a:prstGeom prst="rect">
            <a:avLst/>
          </a:prstGeom>
        </p:spPr>
      </p:pic>
      <p:sp>
        <p:nvSpPr>
          <p:cNvPr id="3" name="Subtitle 2"/>
          <p:cNvSpPr>
            <a:spLocks noGrp="1"/>
          </p:cNvSpPr>
          <p:nvPr>
            <p:ph type="subTitle" idx="1"/>
          </p:nvPr>
        </p:nvSpPr>
        <p:spPr>
          <a:xfrm>
            <a:off x="133565" y="205483"/>
            <a:ext cx="9483046" cy="6575461"/>
          </a:xfrm>
        </p:spPr>
        <p:txBody>
          <a:bodyPr>
            <a:normAutofit/>
          </a:bodyPr>
          <a:lstStyle/>
          <a:p>
            <a:pPr marL="342900" indent="-342900" algn="l">
              <a:buFont typeface="Wingdings" panose="05000000000000000000" pitchFamily="2" charset="2"/>
              <a:buChar char="ü"/>
            </a:pPr>
            <a:endParaRPr lang="ro-RO" i="1" dirty="0" smtClean="0"/>
          </a:p>
          <a:p>
            <a:pPr marL="342900" lvl="0" indent="-342900" algn="just">
              <a:buFont typeface="Wingdings" panose="05000000000000000000" pitchFamily="2" charset="2"/>
              <a:buChar char="Ø"/>
            </a:pPr>
            <a:r>
              <a:rPr lang="ro-RO" i="1" dirty="0"/>
              <a:t>Introducerea contestației înaintea împlinirii termenului de răspuns la notificarea prealabilă, expres prevăzut de lege (instituit tocmai </a:t>
            </a:r>
            <a:r>
              <a:rPr lang="ro-RO" i="1" dirty="0" smtClean="0"/>
              <a:t>pentru ca autoritatea contractantă </a:t>
            </a:r>
            <a:r>
              <a:rPr lang="ro-RO" i="1" dirty="0"/>
              <a:t>să analizeze posibilitatea luării unor măsuri de remediere), iar ulterior, autoritatea contractantă prin intermediul răspunsului nu a dispus măsuri de remediere, atrage:</a:t>
            </a:r>
            <a:endParaRPr lang="en-US" i="1" dirty="0"/>
          </a:p>
          <a:p>
            <a:endParaRPr lang="ro-RO" dirty="0" smtClean="0"/>
          </a:p>
          <a:p>
            <a:r>
              <a:rPr lang="ro-RO" dirty="0" smtClean="0"/>
              <a:t> Prematuritatea  </a:t>
            </a:r>
            <a:r>
              <a:rPr lang="ro-RO" dirty="0"/>
              <a:t>- </a:t>
            </a:r>
            <a:r>
              <a:rPr lang="ro-RO" b="1" dirty="0"/>
              <a:t>varianta 1</a:t>
            </a:r>
            <a:endParaRPr lang="en-US" dirty="0"/>
          </a:p>
          <a:p>
            <a:pPr algn="just"/>
            <a:r>
              <a:rPr lang="ro-RO" dirty="0"/>
              <a:t>Art. 6 alin. (10)  - </a:t>
            </a:r>
            <a:r>
              <a:rPr lang="en-US" i="1" dirty="0" err="1"/>
              <a:t>Sesizarea</a:t>
            </a:r>
            <a:r>
              <a:rPr lang="en-US" i="1" dirty="0"/>
              <a:t> </a:t>
            </a:r>
            <a:r>
              <a:rPr lang="en-US" i="1" dirty="0" err="1"/>
              <a:t>Consiliului</a:t>
            </a:r>
            <a:r>
              <a:rPr lang="en-US" i="1" dirty="0"/>
              <a:t> </a:t>
            </a:r>
            <a:r>
              <a:rPr lang="en-US" i="1" dirty="0" err="1"/>
              <a:t>sau</a:t>
            </a:r>
            <a:r>
              <a:rPr lang="en-US" i="1" dirty="0"/>
              <a:t> a </a:t>
            </a:r>
            <a:r>
              <a:rPr lang="en-US" i="1" dirty="0" err="1"/>
              <a:t>instanţei</a:t>
            </a:r>
            <a:r>
              <a:rPr lang="en-US" i="1" dirty="0"/>
              <a:t>, </a:t>
            </a:r>
            <a:r>
              <a:rPr lang="en-US" i="1" dirty="0" err="1"/>
              <a:t>după</a:t>
            </a:r>
            <a:r>
              <a:rPr lang="en-US" i="1" dirty="0"/>
              <a:t> </a:t>
            </a:r>
            <a:r>
              <a:rPr lang="en-US" i="1" dirty="0" err="1"/>
              <a:t>caz</a:t>
            </a:r>
            <a:r>
              <a:rPr lang="en-US" i="1" dirty="0"/>
              <a:t>, se </a:t>
            </a:r>
            <a:r>
              <a:rPr lang="en-US" i="1" dirty="0" err="1"/>
              <a:t>poate</a:t>
            </a:r>
            <a:r>
              <a:rPr lang="en-US" i="1" dirty="0"/>
              <a:t> face </a:t>
            </a:r>
            <a:r>
              <a:rPr lang="en-US" b="1" i="1" dirty="0" err="1"/>
              <a:t>numai</a:t>
            </a:r>
            <a:r>
              <a:rPr lang="en-US" b="1" i="1" dirty="0"/>
              <a:t> </a:t>
            </a:r>
            <a:r>
              <a:rPr lang="en-US" b="1" i="1" dirty="0" err="1"/>
              <a:t>după</a:t>
            </a:r>
            <a:r>
              <a:rPr lang="en-US" b="1" i="1" dirty="0"/>
              <a:t> </a:t>
            </a:r>
            <a:r>
              <a:rPr lang="en-US" b="1" i="1" dirty="0" err="1"/>
              <a:t>îndeplinirea</a:t>
            </a:r>
            <a:r>
              <a:rPr lang="en-US" b="1" i="1" dirty="0"/>
              <a:t> </a:t>
            </a:r>
            <a:r>
              <a:rPr lang="en-US" b="1" i="1" dirty="0" err="1"/>
              <a:t>procedurii</a:t>
            </a:r>
            <a:r>
              <a:rPr lang="en-US" b="1" i="1" dirty="0"/>
              <a:t> de </a:t>
            </a:r>
            <a:r>
              <a:rPr lang="en-US" b="1" i="1" dirty="0" err="1"/>
              <a:t>notificare</a:t>
            </a:r>
            <a:r>
              <a:rPr lang="en-US" b="1" i="1" dirty="0"/>
              <a:t> </a:t>
            </a:r>
            <a:r>
              <a:rPr lang="en-US" b="1" i="1" dirty="0" err="1"/>
              <a:t>prealabilă</a:t>
            </a:r>
            <a:r>
              <a:rPr lang="en-US" dirty="0" smtClean="0"/>
              <a:t>.</a:t>
            </a:r>
            <a:endParaRPr lang="en-US" dirty="0"/>
          </a:p>
          <a:p>
            <a:pPr algn="just"/>
            <a:r>
              <a:rPr lang="ro-RO" dirty="0"/>
              <a:t>Modalitatea de calcul prevăzută la art. 8 alin. (2) din Legea nr. 101/2016 nu și-ar mai găsi aplicarea dacă ar fi îmbrățișată o interpretare contrară celei de mai sus.</a:t>
            </a:r>
            <a:endParaRPr lang="en-US" dirty="0"/>
          </a:p>
          <a:p>
            <a:pPr algn="just"/>
            <a:endParaRPr lang="en-US" dirty="0"/>
          </a:p>
        </p:txBody>
      </p:sp>
    </p:spTree>
    <p:extLst>
      <p:ext uri="{BB962C8B-B14F-4D97-AF65-F5344CB8AC3E}">
        <p14:creationId xmlns:p14="http://schemas.microsoft.com/office/powerpoint/2010/main" val="1795826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67" y="17992"/>
            <a:ext cx="9894666" cy="6822015"/>
          </a:xfrm>
          <a:prstGeom prst="rect">
            <a:avLst/>
          </a:prstGeom>
        </p:spPr>
      </p:pic>
      <p:sp>
        <p:nvSpPr>
          <p:cNvPr id="3" name="Subtitle 2"/>
          <p:cNvSpPr>
            <a:spLocks noGrp="1"/>
          </p:cNvSpPr>
          <p:nvPr>
            <p:ph type="subTitle" idx="1"/>
          </p:nvPr>
        </p:nvSpPr>
        <p:spPr>
          <a:xfrm>
            <a:off x="133565" y="205483"/>
            <a:ext cx="9483046" cy="6575461"/>
          </a:xfrm>
        </p:spPr>
        <p:txBody>
          <a:bodyPr>
            <a:normAutofit fontScale="92500" lnSpcReduction="10000"/>
          </a:bodyPr>
          <a:lstStyle/>
          <a:p>
            <a:pPr marL="342900" indent="-342900" algn="l">
              <a:buFont typeface="Wingdings" panose="05000000000000000000" pitchFamily="2" charset="2"/>
              <a:buChar char="ü"/>
            </a:pPr>
            <a:endParaRPr lang="ro-RO" i="1" dirty="0" smtClean="0"/>
          </a:p>
          <a:p>
            <a:r>
              <a:rPr lang="ro-RO" b="1" dirty="0"/>
              <a:t>Varianta 2 </a:t>
            </a:r>
            <a:endParaRPr lang="en-US" dirty="0"/>
          </a:p>
          <a:p>
            <a:pPr algn="just"/>
            <a:r>
              <a:rPr lang="ro-RO" dirty="0"/>
              <a:t>Respingerea contestației ca prematur introdusă este apreciată ca fiind excesivă, câtă vreme autoritatea contractantă nu a dispus măsuri de remediere iar termenul de răspuns s-a împlinit până la pronunțarea prematurității.</a:t>
            </a:r>
            <a:endParaRPr lang="en-US" dirty="0"/>
          </a:p>
          <a:p>
            <a:pPr algn="just"/>
            <a:r>
              <a:rPr lang="ro-RO" dirty="0"/>
              <a:t> </a:t>
            </a:r>
            <a:r>
              <a:rPr lang="ro-RO" dirty="0" smtClean="0"/>
              <a:t>Decizia </a:t>
            </a:r>
            <a:r>
              <a:rPr lang="ro-RO" dirty="0"/>
              <a:t>ICCJ nr. 5/2015 – (...)</a:t>
            </a:r>
            <a:r>
              <a:rPr lang="ro-RO" i="1" dirty="0"/>
              <a:t>În speţă, chestiunile de drept invocate de titularii celor două sesizări pun în discuţie în ce măsură instanţa se poate pronunţa pe fondul raporturilor juridice </a:t>
            </a:r>
            <a:r>
              <a:rPr lang="ro-RO" b="1" i="1" dirty="0"/>
              <a:t>atunci când există reglementată o procedură prealabilă ale cărei termene nu au fost epuizate până la data învestirii instanţei </a:t>
            </a:r>
            <a:r>
              <a:rPr lang="ro-RO" i="1" dirty="0"/>
              <a:t>şi, respectiv, în ce măsură se poate dispune obligarea entităţii notificate ca la împlinirea termenelor prevăzute de lege aceasta să soluţioneze fondul notificării.</a:t>
            </a:r>
            <a:endParaRPr lang="en-US" dirty="0"/>
          </a:p>
          <a:p>
            <a:pPr algn="just"/>
            <a:r>
              <a:rPr lang="ro-RO" dirty="0"/>
              <a:t> </a:t>
            </a:r>
            <a:r>
              <a:rPr lang="ro-RO" i="1" dirty="0" smtClean="0"/>
              <a:t>În </a:t>
            </a:r>
            <a:r>
              <a:rPr lang="ro-RO" i="1" dirty="0"/>
              <a:t>doctrina de drept procesual civil s-a subliniat că, dacă la punerea în mişcare a acţiunii, obligaţia nu a devenit exigibilă, pârâtul poate invoca prematuritatea cererii şi poate solicita respingerea ei, chiar dacă termenul ar fi foarte apropiat sau condiţia ar fi pe punctul de a se împlini. Dar dacă, </a:t>
            </a:r>
            <a:r>
              <a:rPr lang="ro-RO" b="1" i="1" dirty="0"/>
              <a:t>în momentul în care se pune problema prematurităţii, obligaţia a devenit exigibilă, cererea reclamantului nu ar mai putea fi respinsă ca prematură</a:t>
            </a:r>
            <a:r>
              <a:rPr lang="ro-RO" i="1" dirty="0" smtClean="0"/>
              <a:t>.</a:t>
            </a:r>
            <a:endParaRPr lang="en-US" dirty="0" smtClean="0"/>
          </a:p>
          <a:p>
            <a:pPr algn="just"/>
            <a:r>
              <a:rPr lang="ro-RO" dirty="0" smtClean="0"/>
              <a:t> </a:t>
            </a:r>
            <a:r>
              <a:rPr lang="ro-RO" i="1" dirty="0" smtClean="0"/>
              <a:t>(...)</a:t>
            </a:r>
            <a:r>
              <a:rPr lang="ro-RO" b="1" i="1" dirty="0" smtClean="0"/>
              <a:t>în ipoteza în care termenele se împlinesc pe parcursul desfășurării procedurii judiciare, instanța nu poate considera dintr-o formalitate excesivă că, dat fiind că ele nu erau împlinite la data sesizării, cererea este prematură</a:t>
            </a:r>
            <a:r>
              <a:rPr lang="ro-RO" i="1" dirty="0" smtClean="0"/>
              <a:t>, ci va putea trece la analiza fondului pretențiilor.</a:t>
            </a:r>
            <a:endParaRPr lang="en-US" dirty="0"/>
          </a:p>
        </p:txBody>
      </p:sp>
    </p:spTree>
    <p:extLst>
      <p:ext uri="{BB962C8B-B14F-4D97-AF65-F5344CB8AC3E}">
        <p14:creationId xmlns:p14="http://schemas.microsoft.com/office/powerpoint/2010/main" val="207972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871</TotalTime>
  <Words>683</Words>
  <Application>Microsoft Office PowerPoint</Application>
  <PresentationFormat>A4 Paper (210x297 mm)</PresentationFormat>
  <Paragraphs>60</Paragraphs>
  <Slides>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Times New Roman</vt:lpstr>
      <vt:lpstr>Verdana</vt:lpstr>
      <vt:lpstr>Wingdings</vt:lpstr>
      <vt:lpstr>Office Theme</vt:lpstr>
      <vt:lpstr> Limitele de admisibilitate a analizei în contestație sau plângere atunci când acestea conțin motive suplimentare celor dezvoltate în notificarea prealabilă sau, după caz contestație  Lipsa motivării concrete din notificarea prealabilă   - consecințe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Alina Oprisan</dc:creator>
  <cp:lastModifiedBy>Alina Oprisan</cp:lastModifiedBy>
  <cp:revision>38</cp:revision>
  <cp:lastPrinted>2017-05-23T08:14:50Z</cp:lastPrinted>
  <dcterms:created xsi:type="dcterms:W3CDTF">2016-11-17T12:24:09Z</dcterms:created>
  <dcterms:modified xsi:type="dcterms:W3CDTF">2017-05-23T09:05:23Z</dcterms:modified>
</cp:coreProperties>
</file>