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3" r:id="rId10"/>
    <p:sldId id="265" r:id="rId11"/>
    <p:sldId id="266" r:id="rId12"/>
    <p:sldId id="267" r:id="rId13"/>
    <p:sldId id="269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1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220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235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7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3889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627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238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1903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924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383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77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726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86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23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51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039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19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9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682">
              <a:srgbClr val="D3E219"/>
            </a:gs>
            <a:gs pos="35406">
              <a:srgbClr val="B7D028"/>
            </a:gs>
            <a:gs pos="49000">
              <a:srgbClr val="91B63E"/>
            </a:gs>
            <a:gs pos="10000">
              <a:srgbClr val="FFFF00"/>
            </a:gs>
            <a:gs pos="60169">
              <a:srgbClr val="73A150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562CC5-07F1-4E05-B47F-34056265BB3E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6608B8C-94C3-4F1E-86E3-80F4BA178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4154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act:87346%2040307535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2000" dirty="0" smtClean="0"/>
              <a:t>Seminar</a:t>
            </a:r>
            <a:br>
              <a:rPr lang="ro-RO" sz="2000" dirty="0" smtClean="0"/>
            </a:br>
            <a:r>
              <a:rPr lang="ro-RO" sz="1400" dirty="0" smtClean="0"/>
              <a:t>Unificare practica jurisdicționala</a:t>
            </a:r>
            <a:r>
              <a:rPr lang="ro-RO" sz="2000" dirty="0" smtClean="0"/>
              <a:t/>
            </a:r>
            <a:br>
              <a:rPr lang="ro-RO" sz="2000" dirty="0" smtClean="0"/>
            </a:br>
            <a:r>
              <a:rPr lang="ro-RO" sz="2000" dirty="0" err="1" smtClean="0"/>
              <a:t>Targu</a:t>
            </a:r>
            <a:r>
              <a:rPr lang="ro-RO" sz="2000" dirty="0" smtClean="0"/>
              <a:t> </a:t>
            </a:r>
            <a:r>
              <a:rPr lang="ro-RO" sz="2000" dirty="0" err="1" smtClean="0"/>
              <a:t>mures</a:t>
            </a:r>
            <a:r>
              <a:rPr lang="ro-RO" sz="2000" dirty="0" smtClean="0"/>
              <a:t/>
            </a:r>
            <a:br>
              <a:rPr lang="ro-RO" sz="2000" dirty="0" smtClean="0"/>
            </a:br>
            <a:r>
              <a:rPr lang="ro-RO" sz="2000" dirty="0" smtClean="0"/>
              <a:t>25-27.05.2017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77881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3464" y="5955632"/>
            <a:ext cx="8534400" cy="760662"/>
          </a:xfrm>
        </p:spPr>
        <p:txBody>
          <a:bodyPr>
            <a:normAutofit/>
          </a:bodyPr>
          <a:lstStyle/>
          <a:p>
            <a:r>
              <a:rPr lang="ro-RO" sz="2800" dirty="0" smtClean="0"/>
              <a:t>          </a:t>
            </a:r>
            <a:r>
              <a:rPr lang="ro-RO" sz="2700" dirty="0" smtClean="0"/>
              <a:t>practica </a:t>
            </a:r>
            <a:r>
              <a:rPr lang="ro-RO" sz="2700" dirty="0" err="1" smtClean="0"/>
              <a:t>oug</a:t>
            </a:r>
            <a:r>
              <a:rPr lang="ro-RO" sz="2700" dirty="0" smtClean="0"/>
              <a:t> 34/2006 - Decizie </a:t>
            </a:r>
            <a:r>
              <a:rPr lang="ro-RO" sz="2700" dirty="0" err="1" smtClean="0"/>
              <a:t>instanta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12192000" cy="5955632"/>
          </a:xfrm>
        </p:spPr>
        <p:txBody>
          <a:bodyPr>
            <a:noAutofit/>
          </a:bodyPr>
          <a:lstStyle/>
          <a:p>
            <a:pPr algn="just"/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Curtea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apreciaz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ca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de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aceste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administrative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sunt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contestate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intimat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cat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timp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ele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nu au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fost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anulate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lar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aplicarea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lo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nu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fost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suspendata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se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bucura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prezumtia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legalitate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tr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ebuie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aplicate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in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continua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pentru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se da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eficient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pnncip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lor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legalita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ș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execut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ă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</a:t>
            </a:r>
            <a:r>
              <a:rPr lang="ro-RO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rii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oficiu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actelor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administrative,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ele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f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nd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prezumate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legale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algn="just"/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apare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nereala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sus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nerea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CNSC cum ca nu se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poate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vorbi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un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prejudiciu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grav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prin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simplu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l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fapt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acest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prejudiciu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nu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fost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calificat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atare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din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punct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vedere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formal, in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certificatul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constatator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Mai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mult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autoritatea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contractanta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nu </a:t>
            </a:r>
            <a:r>
              <a:rPr lang="en-US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</a:t>
            </a:r>
            <a:r>
              <a:rPr lang="ro-RO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</a:t>
            </a:r>
            <a:r>
              <a:rPr lang="en-US" sz="16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ebuia</a:t>
            </a:r>
            <a:r>
              <a:rPr lang="en-US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sa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demonst</a:t>
            </a:r>
            <a:r>
              <a:rPr lang="ro-RO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</a:t>
            </a:r>
            <a:r>
              <a:rPr lang="en-US" sz="16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eze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in 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reun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fel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producerea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unui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prejudiciu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pentru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declara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oferta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contestatoaiei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inacceptabila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ș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cum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retine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ne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in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temeiat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CNSC,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acest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aspect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urmand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fi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probat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in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cadrul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litigiului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</a:t>
            </a:r>
            <a:r>
              <a:rPr lang="ro-RO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vind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anularea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deciziei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reziliere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contractului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nu in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cadrul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litigiului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fata, 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in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ca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problema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solu</a:t>
            </a:r>
            <a:r>
              <a:rPr lang="ro-RO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țio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nat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prive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te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situa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ofertan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lor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incadrarea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sau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nu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in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dispozi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ile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art 181 lit c</a:t>
            </a:r>
            <a:r>
              <a:rPr lang="en-US" sz="1600" baseline="30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1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din OUG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nr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34/2006.</a:t>
            </a:r>
          </a:p>
          <a:p>
            <a:pPr algn="just"/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Rolul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acestui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document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constatator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emis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in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temeiul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art 97</a:t>
            </a:r>
            <a:r>
              <a:rPr lang="en-US" sz="1600" baseline="30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1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din HG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nr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925/2006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este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oferi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celorlalte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autorita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contractante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informa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cu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privire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la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indepl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in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irea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/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neindeplinirea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co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espunzatoare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de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cat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ofertanti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obliga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ilor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asumate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precum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§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cu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privire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la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Indeplinirea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ce</a:t>
            </a:r>
            <a:r>
              <a:rPr lang="ro-RO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elor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de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calificare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acestora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in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ceea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prive?te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situapa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lor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personal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ă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astfel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incat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autoritatea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contractanta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s-a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prevalat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existenta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acestui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document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constatator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pot</a:t>
            </a:r>
            <a:r>
              <a:rPr lang="ro-RO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vit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dispozipilor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legale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pentru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exclude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oferta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intimatei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CS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SRL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pentru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evita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repetarea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unor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situa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care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fi pus-o in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imposibilitatea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a-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respecta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planul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vind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modemizarea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parcurilor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fi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cauzat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prejudicii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suplimentare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acesteia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</a:t>
            </a:r>
            <a:r>
              <a:rPr lang="ro-RO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urmare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existenta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si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con</a:t>
            </a:r>
            <a:r>
              <a:rPr lang="ro-RO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nutul</a:t>
            </a:r>
            <a:r>
              <a:rPr lang="en-US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documentului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constatator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neanulat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ș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nesuspendat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constitute un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motiv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suficient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pentru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declara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oferta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inacceptabila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aceasta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posibilitate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fiind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permisa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lege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Asa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fiind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Curtea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apreciaza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autontatea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contractanta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facut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in mod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corect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aplicarea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prevederilor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art. 36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alin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I din HG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nr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925/2006, care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reglementeaza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situa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ile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in care o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oferta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este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considerata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inacceptabila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simpla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ap</a:t>
            </a:r>
            <a:r>
              <a:rPr lang="ro-RO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eciere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a CNSC de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considera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ca 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nu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este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indepli</a:t>
            </a:r>
            <a:r>
              <a:rPr lang="ro-RO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ni</a:t>
            </a:r>
            <a:r>
              <a:rPr lang="en-US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ta </a:t>
            </a:r>
            <a:r>
              <a:rPr lang="en-US" sz="16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condi</a:t>
            </a:r>
            <a:r>
              <a:rPr lang="ro-RO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ți</a:t>
            </a:r>
            <a:r>
              <a:rPr lang="en-US" sz="1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prejudiciului</a:t>
            </a:r>
            <a:r>
              <a:rPr lang="en-US" sz="1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grav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fara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aduce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argumente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in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acest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sens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neconfe</a:t>
            </a:r>
            <a:r>
              <a:rPr lang="ro-RO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ri</a:t>
            </a:r>
            <a:r>
              <a:rPr lang="en-US" sz="1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nd</a:t>
            </a:r>
            <a:r>
              <a:rPr lang="en-US" sz="1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legalitate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temeinicie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deciziei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finale de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admitere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in parte a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contestapei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6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dirty="0" err="1" smtClean="0"/>
              <a:t>Intrebare</a:t>
            </a:r>
            <a:r>
              <a:rPr lang="ro-RO" dirty="0" smtClean="0"/>
              <a:t> finala</a:t>
            </a:r>
            <a:br>
              <a:rPr lang="ro-RO" dirty="0" smtClean="0"/>
            </a:br>
            <a:r>
              <a:rPr lang="ro-RO" sz="2000" dirty="0" smtClean="0"/>
              <a:t>(</a:t>
            </a:r>
            <a:r>
              <a:rPr lang="ro-RO" sz="2000" dirty="0" err="1" smtClean="0"/>
              <a:t>fara</a:t>
            </a:r>
            <a:r>
              <a:rPr lang="ro-RO" sz="2000" dirty="0" smtClean="0"/>
              <a:t> a se exclude </a:t>
            </a:r>
            <a:r>
              <a:rPr lang="ro-RO" sz="2000" dirty="0" err="1" smtClean="0"/>
              <a:t>intrebarile</a:t>
            </a:r>
            <a:r>
              <a:rPr lang="ro-RO" sz="2000" dirty="0" smtClean="0"/>
              <a:t> complementare)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10914230" cy="36152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o-RO" sz="2800" b="1" dirty="0"/>
              <a:t>E</a:t>
            </a:r>
            <a:r>
              <a:rPr lang="ro-RO" sz="2800" b="1" dirty="0" smtClean="0"/>
              <a:t>ste necesara </a:t>
            </a:r>
            <a:r>
              <a:rPr lang="ro-RO" sz="2800" b="1" dirty="0" err="1" smtClean="0"/>
              <a:t>mentionarea</a:t>
            </a:r>
            <a:r>
              <a:rPr lang="ro-RO" sz="2800" b="1" dirty="0" smtClean="0"/>
              <a:t> in documentul constatator a prejudiciului cauzat – a efectului </a:t>
            </a:r>
            <a:r>
              <a:rPr lang="ro-RO" sz="2800" b="1" dirty="0" err="1" smtClean="0"/>
              <a:t>neindeplinirii</a:t>
            </a:r>
            <a:r>
              <a:rPr lang="ro-RO" sz="2800" b="1" dirty="0" smtClean="0"/>
              <a:t> </a:t>
            </a:r>
            <a:r>
              <a:rPr lang="ro-RO" sz="2800" b="1" dirty="0" err="1" smtClean="0"/>
              <a:t>obligatiilor</a:t>
            </a:r>
            <a:r>
              <a:rPr lang="ro-RO" sz="2800" b="1" dirty="0" smtClean="0"/>
              <a:t> contractuale?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91853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85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6402"/>
            <a:ext cx="13011150" cy="73152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457201" y="3898230"/>
            <a:ext cx="2129589" cy="129941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cxnSpLocks noChangeAspect="1"/>
          </p:cNvCxnSpPr>
          <p:nvPr/>
        </p:nvCxnSpPr>
        <p:spPr>
          <a:xfrm rot="-120000">
            <a:off x="618977" y="4547935"/>
            <a:ext cx="3749040" cy="73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22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7888" y="1709739"/>
            <a:ext cx="7886700" cy="881062"/>
          </a:xfrm>
        </p:spPr>
        <p:txBody>
          <a:bodyPr/>
          <a:lstStyle/>
          <a:p>
            <a:pPr algn="ctr" eaLnBrk="1" hangingPunct="1"/>
            <a:r>
              <a:rPr lang="en-US" altLang="en-US" sz="2400" b="1" dirty="0" err="1"/>
              <a:t>Multumesc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pentru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atentie</a:t>
            </a:r>
            <a:endParaRPr lang="en-US" altLang="en-US" sz="2400" b="1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048000" y="4589464"/>
            <a:ext cx="6986588" cy="1500187"/>
          </a:xfrm>
        </p:spPr>
        <p:txBody>
          <a:bodyPr/>
          <a:lstStyle/>
          <a:p>
            <a:r>
              <a:rPr lang="en-US" sz="2000" dirty="0"/>
              <a:t>Viorel P</a:t>
            </a:r>
            <a:r>
              <a:rPr lang="ro-RO" sz="2000" dirty="0"/>
              <a:t>â</a:t>
            </a:r>
            <a:r>
              <a:rPr lang="en-US" sz="2000" dirty="0" err="1"/>
              <a:t>rvu</a:t>
            </a:r>
            <a:endParaRPr lang="ro-RO" sz="2000" dirty="0"/>
          </a:p>
          <a:p>
            <a:r>
              <a:rPr lang="ro-RO" sz="2000" dirty="0" smtClean="0"/>
              <a:t>CNSC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13CD06-534D-40CC-A839-7C7ADE917B96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639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1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685800"/>
            <a:ext cx="8001000" cy="2971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Document </a:t>
            </a:r>
            <a:r>
              <a:rPr lang="en-US" sz="3200" dirty="0" err="1" smtClean="0"/>
              <a:t>constatator</a:t>
            </a:r>
            <a:r>
              <a:rPr lang="ro-RO" sz="3200" dirty="0" smtClean="0"/>
              <a:t> negativ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843338"/>
            <a:ext cx="6400800" cy="1947862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err="1" smtClean="0">
                <a:solidFill>
                  <a:schemeClr val="bg1"/>
                </a:solidFill>
              </a:rPr>
              <a:t>Masur</a:t>
            </a:r>
            <a:r>
              <a:rPr lang="ro-RO" b="1" dirty="0" smtClean="0">
                <a:solidFill>
                  <a:schemeClr val="bg1"/>
                </a:solidFill>
              </a:rPr>
              <a:t>ă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de </a:t>
            </a:r>
            <a:r>
              <a:rPr lang="en-US" b="1" dirty="0" err="1" smtClean="0">
                <a:solidFill>
                  <a:schemeClr val="bg1"/>
                </a:solidFill>
              </a:rPr>
              <a:t>excludere</a:t>
            </a:r>
            <a:r>
              <a:rPr lang="ro-RO" b="1" dirty="0" smtClean="0">
                <a:solidFill>
                  <a:schemeClr val="bg1"/>
                </a:solidFill>
              </a:rPr>
              <a:t> din procedură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886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4798">
              <a:srgbClr val="B9D228"/>
            </a:gs>
            <a:gs pos="34190">
              <a:srgbClr val="BBD327"/>
            </a:gs>
            <a:gs pos="32975">
              <a:srgbClr val="BED525"/>
            </a:gs>
            <a:gs pos="30544">
              <a:srgbClr val="C5D921"/>
            </a:gs>
            <a:gs pos="25682">
              <a:srgbClr val="D3E219"/>
            </a:gs>
            <a:gs pos="35406">
              <a:srgbClr val="B7D028"/>
            </a:gs>
            <a:gs pos="49000">
              <a:srgbClr val="91B63E"/>
            </a:gs>
            <a:gs pos="10000">
              <a:srgbClr val="FFFF00"/>
            </a:gs>
            <a:gs pos="60169">
              <a:srgbClr val="73A150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b="1" cap="none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Art. </a:t>
            </a:r>
            <a:r>
              <a:rPr lang="en-US" sz="2400" b="1" cap="none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167 </a:t>
            </a:r>
            <a:r>
              <a:rPr lang="en-US" sz="2400" b="1" cap="none" dirty="0" err="1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alin</a:t>
            </a:r>
            <a:r>
              <a:rPr lang="en-US" sz="2400" b="1" cap="none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. (1</a:t>
            </a:r>
            <a:r>
              <a:rPr lang="en-US" sz="2400" b="1" cap="none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) </a:t>
            </a:r>
            <a:r>
              <a:rPr lang="en-US" sz="2400" b="1" cap="none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lit. g) </a:t>
            </a:r>
            <a:r>
              <a:rPr lang="en-US" sz="2400" b="1" cap="none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LEGEA 98/2016)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b="1" dirty="0" err="1" smtClean="0"/>
              <a:t>Autoritatea</a:t>
            </a:r>
            <a:r>
              <a:rPr lang="en-US" sz="2400" b="1" dirty="0" smtClean="0"/>
              <a:t> </a:t>
            </a:r>
            <a:r>
              <a:rPr lang="en-US" sz="2400" b="1" dirty="0" err="1"/>
              <a:t>contractantă</a:t>
            </a:r>
            <a:r>
              <a:rPr lang="en-US" sz="2400" b="1" dirty="0"/>
              <a:t> exclude </a:t>
            </a:r>
            <a:r>
              <a:rPr lang="en-US" sz="2400" b="1" dirty="0" err="1" smtClean="0"/>
              <a:t>orice</a:t>
            </a:r>
            <a:r>
              <a:rPr lang="en-US" sz="2400" b="1" dirty="0" smtClean="0"/>
              <a:t> </a:t>
            </a:r>
            <a:r>
              <a:rPr lang="en-US" sz="2400" b="1" dirty="0"/>
              <a:t>operator economic care </a:t>
            </a: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 smtClean="0"/>
              <a:t>1. </a:t>
            </a:r>
            <a:r>
              <a:rPr lang="en-US" sz="2400" b="1" dirty="0" err="1" smtClean="0"/>
              <a:t>şi</a:t>
            </a:r>
            <a:r>
              <a:rPr lang="en-US" sz="2400" b="1" dirty="0" smtClean="0"/>
              <a:t>-a </a:t>
            </a:r>
            <a:r>
              <a:rPr lang="en-US" sz="2400" b="1" dirty="0" err="1"/>
              <a:t>încălcat</a:t>
            </a:r>
            <a:r>
              <a:rPr lang="en-US" sz="2400" b="1" dirty="0"/>
              <a:t> </a:t>
            </a:r>
            <a:r>
              <a:rPr lang="en-US" sz="2400" b="1" dirty="0" err="1"/>
              <a:t>în</a:t>
            </a:r>
            <a:r>
              <a:rPr lang="en-US" sz="2400" b="1" dirty="0"/>
              <a:t> mod </a:t>
            </a:r>
            <a:r>
              <a:rPr lang="en-US" sz="2400" b="1" dirty="0" err="1">
                <a:solidFill>
                  <a:srgbClr val="FF0000"/>
                </a:solidFill>
              </a:rPr>
              <a:t>grav</a:t>
            </a:r>
            <a:r>
              <a:rPr lang="en-US" sz="2400" b="1" dirty="0"/>
              <a:t> </a:t>
            </a:r>
            <a:r>
              <a:rPr lang="en-US" sz="2400" b="1" dirty="0" err="1"/>
              <a:t>sau</a:t>
            </a:r>
            <a:r>
              <a:rPr lang="en-US" sz="2400" b="1" dirty="0"/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repetat</a:t>
            </a:r>
            <a:r>
              <a:rPr lang="en-US" sz="2400" b="1" dirty="0"/>
              <a:t> </a:t>
            </a:r>
            <a:r>
              <a:rPr lang="en-US" sz="2400" b="1" dirty="0" err="1"/>
              <a:t>obligaţiile</a:t>
            </a:r>
            <a:r>
              <a:rPr lang="en-US" sz="2400" b="1" dirty="0"/>
              <a:t> </a:t>
            </a:r>
            <a:r>
              <a:rPr lang="en-US" sz="2400" b="1" dirty="0" err="1" smtClean="0"/>
              <a:t>principale</a:t>
            </a:r>
            <a:endParaRPr lang="en-US" sz="2400" b="1" dirty="0" smtClean="0"/>
          </a:p>
          <a:p>
            <a:pPr marL="0" indent="0">
              <a:buNone/>
            </a:pPr>
            <a:r>
              <a:rPr lang="en-US" sz="2400" b="1" dirty="0" smtClean="0"/>
              <a:t>2. </a:t>
            </a:r>
            <a:r>
              <a:rPr lang="en-US" sz="2400" b="1" dirty="0" err="1" smtClean="0"/>
              <a:t>aceste</a:t>
            </a:r>
            <a:r>
              <a:rPr lang="en-US" sz="2400" b="1" dirty="0" smtClean="0"/>
              <a:t> </a:t>
            </a:r>
            <a:r>
              <a:rPr lang="en-US" sz="2400" b="1" dirty="0" err="1"/>
              <a:t>încălcări</a:t>
            </a:r>
            <a:r>
              <a:rPr lang="en-US" sz="2400" b="1" dirty="0"/>
              <a:t> au </a:t>
            </a:r>
            <a:r>
              <a:rPr lang="en-US" sz="2400" b="1" dirty="0" err="1"/>
              <a:t>dus</a:t>
            </a:r>
            <a:r>
              <a:rPr lang="en-US" sz="2400" b="1" dirty="0"/>
              <a:t> la </a:t>
            </a:r>
            <a:endParaRPr lang="en-US" sz="2400" b="1" dirty="0" smtClean="0"/>
          </a:p>
          <a:p>
            <a:pPr lvl="1"/>
            <a:r>
              <a:rPr lang="en-US" sz="2400" b="1" dirty="0" smtClean="0"/>
              <a:t>2.1. </a:t>
            </a:r>
            <a:r>
              <a:rPr lang="en-US" sz="2400" b="1" dirty="0" err="1" smtClean="0"/>
              <a:t>încetarea</a:t>
            </a:r>
            <a:r>
              <a:rPr lang="en-US" sz="2400" b="1" dirty="0" smtClean="0"/>
              <a:t> </a:t>
            </a:r>
            <a:r>
              <a:rPr lang="en-US" sz="2400" b="1" dirty="0" err="1"/>
              <a:t>anticipată</a:t>
            </a:r>
            <a:r>
              <a:rPr lang="en-US" sz="2400" b="1" dirty="0"/>
              <a:t> a </a:t>
            </a:r>
            <a:r>
              <a:rPr lang="en-US" sz="2400" b="1" dirty="0" err="1"/>
              <a:t>respectivului</a:t>
            </a:r>
            <a:r>
              <a:rPr lang="en-US" sz="2400" b="1" dirty="0"/>
              <a:t> contract, </a:t>
            </a:r>
            <a:endParaRPr lang="en-US" sz="2400" b="1" dirty="0" smtClean="0"/>
          </a:p>
          <a:p>
            <a:pPr lvl="1"/>
            <a:r>
              <a:rPr lang="en-US" sz="2400" b="1" dirty="0" smtClean="0"/>
              <a:t>2.2. </a:t>
            </a:r>
            <a:r>
              <a:rPr lang="en-US" sz="2400" b="1" dirty="0" err="1" smtClean="0"/>
              <a:t>plata</a:t>
            </a:r>
            <a:r>
              <a:rPr lang="en-US" sz="2400" b="1" dirty="0" smtClean="0"/>
              <a:t> </a:t>
            </a:r>
            <a:r>
              <a:rPr lang="en-US" sz="2400" b="1" dirty="0"/>
              <a:t>de </a:t>
            </a:r>
            <a:r>
              <a:rPr lang="en-US" sz="2400" b="1" dirty="0" err="1"/>
              <a:t>daune-interese</a:t>
            </a:r>
            <a:r>
              <a:rPr lang="en-US" sz="2400" b="1" dirty="0"/>
              <a:t> </a:t>
            </a:r>
            <a:endParaRPr lang="en-US" sz="2400" b="1" dirty="0" smtClean="0"/>
          </a:p>
          <a:p>
            <a:pPr lvl="1"/>
            <a:r>
              <a:rPr lang="en-US" sz="2400" b="1" dirty="0" smtClean="0"/>
              <a:t>2.3. </a:t>
            </a:r>
            <a:r>
              <a:rPr lang="en-US" sz="2400" b="1" dirty="0" err="1" smtClean="0"/>
              <a:t>sau</a:t>
            </a:r>
            <a:r>
              <a:rPr lang="en-US" sz="2400" b="1" dirty="0" smtClean="0"/>
              <a:t> </a:t>
            </a:r>
            <a:r>
              <a:rPr lang="en-US" sz="2400" b="1" dirty="0" err="1"/>
              <a:t>alte</a:t>
            </a:r>
            <a:r>
              <a:rPr lang="en-US" sz="2400" b="1" dirty="0"/>
              <a:t> </a:t>
            </a:r>
            <a:r>
              <a:rPr lang="en-US" sz="2400" b="1" dirty="0" err="1"/>
              <a:t>sancţiuni</a:t>
            </a:r>
            <a:r>
              <a:rPr lang="en-US" sz="2400" b="1" dirty="0"/>
              <a:t> </a:t>
            </a:r>
            <a:r>
              <a:rPr lang="en-US" sz="2400" b="1" dirty="0" err="1"/>
              <a:t>comparabile</a:t>
            </a:r>
            <a:r>
              <a:rPr lang="en-US" sz="2400" b="1" dirty="0"/>
              <a:t>; 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8349673" y="1745673"/>
            <a:ext cx="461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 rot="16200000" flipH="1">
            <a:off x="6225670" y="2285615"/>
            <a:ext cx="1265382" cy="415636"/>
          </a:xfrm>
          <a:prstGeom prst="bentConnector3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rot="16200000" flipH="1">
            <a:off x="4710546" y="2715488"/>
            <a:ext cx="1745673" cy="83127"/>
          </a:xfrm>
          <a:prstGeom prst="bentConnector3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rot="5400000">
            <a:off x="5024581" y="2660071"/>
            <a:ext cx="2087420" cy="535709"/>
          </a:xfrm>
          <a:prstGeom prst="bentConnector3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Elbow Connector 17"/>
          <p:cNvCxnSpPr/>
          <p:nvPr/>
        </p:nvCxnSpPr>
        <p:spPr>
          <a:xfrm rot="5400000">
            <a:off x="3442663" y="2168043"/>
            <a:ext cx="1067184" cy="452581"/>
          </a:xfrm>
          <a:prstGeom prst="bentConnector3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Elbow Connector 19"/>
          <p:cNvCxnSpPr/>
          <p:nvPr/>
        </p:nvCxnSpPr>
        <p:spPr>
          <a:xfrm rot="5400000">
            <a:off x="3470370" y="2435898"/>
            <a:ext cx="1658314" cy="508000"/>
          </a:xfrm>
          <a:prstGeom prst="bentConnector3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Elbow Connector 21"/>
          <p:cNvCxnSpPr/>
          <p:nvPr/>
        </p:nvCxnSpPr>
        <p:spPr>
          <a:xfrm rot="16200000" flipH="1">
            <a:off x="3802879" y="2805352"/>
            <a:ext cx="2175550" cy="286327"/>
          </a:xfrm>
          <a:prstGeom prst="bentConnector3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003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000" b="1" cap="none" dirty="0" err="1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Alin</a:t>
            </a:r>
            <a:r>
              <a:rPr lang="en-US" sz="2000" b="1" cap="none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sz="2000" b="1" cap="none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(8) art</a:t>
            </a:r>
            <a:r>
              <a:rPr lang="en-US" sz="2000" b="1" cap="none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. 167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Se </a:t>
            </a:r>
            <a:r>
              <a:rPr lang="en-US" b="1" dirty="0" err="1"/>
              <a:t>consideră</a:t>
            </a:r>
            <a:r>
              <a:rPr lang="en-US" b="1" dirty="0"/>
              <a:t> </a:t>
            </a:r>
            <a:r>
              <a:rPr lang="en-US" b="1" dirty="0" err="1"/>
              <a:t>încălcări</a:t>
            </a:r>
            <a:r>
              <a:rPr lang="en-US" b="1" dirty="0"/>
              <a:t> grave ale </a:t>
            </a:r>
            <a:r>
              <a:rPr lang="en-US" b="1" dirty="0" err="1"/>
              <a:t>obligaţiilor</a:t>
            </a:r>
            <a:r>
              <a:rPr lang="en-US" b="1" dirty="0"/>
              <a:t> </a:t>
            </a:r>
            <a:r>
              <a:rPr lang="en-US" b="1" dirty="0" err="1" smtClean="0"/>
              <a:t>contractuale</a:t>
            </a:r>
            <a:endParaRPr lang="en-US" b="1" dirty="0" smtClean="0"/>
          </a:p>
          <a:p>
            <a:pPr marL="0" indent="0" algn="ctr">
              <a:buNone/>
            </a:pPr>
            <a:r>
              <a:rPr lang="en-US" dirty="0" smtClean="0"/>
              <a:t>(cu </a:t>
            </a:r>
            <a:r>
              <a:rPr lang="en-US" dirty="0" err="1"/>
              <a:t>titlu</a:t>
            </a:r>
            <a:r>
              <a:rPr lang="en-US" dirty="0"/>
              <a:t> </a:t>
            </a:r>
            <a:r>
              <a:rPr lang="en-US" dirty="0" err="1" smtClean="0"/>
              <a:t>exemplificativ</a:t>
            </a:r>
            <a:r>
              <a:rPr lang="en-US" dirty="0" smtClean="0"/>
              <a:t>)</a:t>
            </a:r>
          </a:p>
          <a:p>
            <a:r>
              <a:rPr lang="en-US" b="1" dirty="0" err="1" smtClean="0"/>
              <a:t>Neexecutarea</a:t>
            </a:r>
            <a:r>
              <a:rPr lang="en-US" b="1" dirty="0" smtClean="0"/>
              <a:t> </a:t>
            </a:r>
            <a:r>
              <a:rPr lang="en-US" b="1" dirty="0" err="1"/>
              <a:t>contractului</a:t>
            </a:r>
            <a:r>
              <a:rPr lang="en-US" b="1" dirty="0"/>
              <a:t>, </a:t>
            </a:r>
            <a:endParaRPr lang="en-US" b="1" dirty="0" smtClean="0"/>
          </a:p>
          <a:p>
            <a:r>
              <a:rPr lang="en-US" b="1" dirty="0" err="1" smtClean="0"/>
              <a:t>Livrarea</a:t>
            </a:r>
            <a:r>
              <a:rPr lang="en-US" b="1" dirty="0" smtClean="0"/>
              <a:t>/</a:t>
            </a:r>
            <a:r>
              <a:rPr lang="en-US" b="1" dirty="0" err="1" smtClean="0"/>
              <a:t>prestarea</a:t>
            </a:r>
            <a:r>
              <a:rPr lang="en-US" b="1" dirty="0" smtClean="0"/>
              <a:t>/</a:t>
            </a:r>
            <a:r>
              <a:rPr lang="en-US" b="1" dirty="0" err="1" smtClean="0"/>
              <a:t>executarea</a:t>
            </a:r>
            <a:r>
              <a:rPr lang="en-US" b="1" dirty="0" smtClean="0"/>
              <a:t> </a:t>
            </a:r>
            <a:r>
              <a:rPr lang="en-US" b="1" dirty="0" err="1"/>
              <a:t>unor</a:t>
            </a:r>
            <a:r>
              <a:rPr lang="en-US" b="1" dirty="0"/>
              <a:t> </a:t>
            </a:r>
            <a:r>
              <a:rPr lang="en-US" b="1" dirty="0" err="1"/>
              <a:t>produse</a:t>
            </a:r>
            <a:r>
              <a:rPr lang="en-US" b="1" dirty="0"/>
              <a:t>/</a:t>
            </a:r>
            <a:r>
              <a:rPr lang="en-US" b="1" dirty="0" err="1"/>
              <a:t>servicii</a:t>
            </a:r>
            <a:r>
              <a:rPr lang="en-US" b="1" dirty="0"/>
              <a:t>/</a:t>
            </a:r>
            <a:r>
              <a:rPr lang="en-US" b="1" dirty="0" err="1"/>
              <a:t>lucrări</a:t>
            </a:r>
            <a:r>
              <a:rPr lang="en-US" b="1" dirty="0"/>
              <a:t> care </a:t>
            </a:r>
            <a:r>
              <a:rPr lang="en-US" b="1" dirty="0" err="1"/>
              <a:t>prezintă</a:t>
            </a:r>
            <a:r>
              <a:rPr lang="en-US" b="1" dirty="0"/>
              <a:t> </a:t>
            </a:r>
            <a:r>
              <a:rPr lang="en-US" b="1" dirty="0" err="1"/>
              <a:t>neconformităţi</a:t>
            </a:r>
            <a:r>
              <a:rPr lang="en-US" b="1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majore</a:t>
            </a:r>
            <a:r>
              <a:rPr lang="en-US" b="1" dirty="0"/>
              <a:t> care le </a:t>
            </a:r>
            <a:r>
              <a:rPr lang="en-US" b="1" dirty="0" err="1"/>
              <a:t>fac</a:t>
            </a:r>
            <a:r>
              <a:rPr lang="en-US" b="1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improprii</a:t>
            </a:r>
            <a:r>
              <a:rPr lang="en-US" b="1" dirty="0"/>
              <a:t> </a:t>
            </a:r>
            <a:r>
              <a:rPr lang="en-US" b="1" dirty="0" err="1"/>
              <a:t>utilizării</a:t>
            </a:r>
            <a:r>
              <a:rPr lang="en-US" b="1" dirty="0"/>
              <a:t> conform </a:t>
            </a:r>
            <a:r>
              <a:rPr lang="en-US" b="1" dirty="0" err="1"/>
              <a:t>destinaţiei</a:t>
            </a:r>
            <a:r>
              <a:rPr lang="en-US" b="1" dirty="0"/>
              <a:t> </a:t>
            </a:r>
            <a:r>
              <a:rPr lang="en-US" b="1" dirty="0" err="1"/>
              <a:t>prevăzute</a:t>
            </a:r>
            <a:r>
              <a:rPr lang="en-US" b="1" dirty="0"/>
              <a:t> </a:t>
            </a:r>
            <a:r>
              <a:rPr lang="en-US" b="1" dirty="0" err="1"/>
              <a:t>în</a:t>
            </a:r>
            <a:r>
              <a:rPr lang="en-US" b="1" dirty="0"/>
              <a:t> contract</a:t>
            </a:r>
          </a:p>
        </p:txBody>
      </p:sp>
    </p:spTree>
    <p:extLst>
      <p:ext uri="{BB962C8B-B14F-4D97-AF65-F5344CB8AC3E}">
        <p14:creationId xmlns:p14="http://schemas.microsoft.com/office/powerpoint/2010/main" val="2882474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cap="none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ART. </a:t>
            </a:r>
            <a:r>
              <a:rPr lang="en-US" sz="2800" cap="none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168 (1)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1375" y="667327"/>
            <a:ext cx="9983788" cy="3615267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dirty="0" err="1" smtClean="0"/>
              <a:t>Autoritatea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contractantă</a:t>
            </a:r>
            <a:endParaRPr lang="en-US" sz="2800" b="1" dirty="0" smtClean="0"/>
          </a:p>
          <a:p>
            <a:pPr marL="0" indent="0">
              <a:buNone/>
            </a:pPr>
            <a:r>
              <a:rPr lang="en-US" b="1" dirty="0" smtClean="0"/>
              <a:t>are </a:t>
            </a:r>
            <a:r>
              <a:rPr lang="en-US" b="1" dirty="0" err="1">
                <a:solidFill>
                  <a:srgbClr val="FF0000"/>
                </a:solidFill>
              </a:rPr>
              <a:t>obligaţia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de a </a:t>
            </a:r>
            <a:r>
              <a:rPr lang="en-US" b="1" dirty="0" err="1"/>
              <a:t>accepta</a:t>
            </a:r>
            <a:r>
              <a:rPr lang="en-US" b="1" dirty="0"/>
              <a:t> 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ca </a:t>
            </a:r>
            <a:r>
              <a:rPr lang="en-US" b="1" dirty="0" err="1"/>
              <a:t>fiind</a:t>
            </a:r>
            <a:r>
              <a:rPr lang="en-US" b="1" dirty="0"/>
              <a:t> </a:t>
            </a:r>
            <a:r>
              <a:rPr lang="en-US" b="1" dirty="0" err="1"/>
              <a:t>suficient</a:t>
            </a:r>
            <a:r>
              <a:rPr lang="en-US" b="1" dirty="0"/>
              <a:t> </a:t>
            </a:r>
            <a:r>
              <a:rPr lang="en-US" b="1" dirty="0" err="1"/>
              <a:t>şi</a:t>
            </a:r>
            <a:r>
              <a:rPr lang="en-US" b="1" dirty="0"/>
              <a:t> relevant </a:t>
            </a:r>
            <a:r>
              <a:rPr lang="en-US" b="1" dirty="0" err="1"/>
              <a:t>pentru</a:t>
            </a:r>
            <a:r>
              <a:rPr lang="en-US" b="1" dirty="0"/>
              <a:t> </a:t>
            </a:r>
            <a:r>
              <a:rPr lang="en-US" b="1" dirty="0" err="1"/>
              <a:t>demonstrarea</a:t>
            </a:r>
            <a:r>
              <a:rPr lang="en-US" b="1" dirty="0"/>
              <a:t> </a:t>
            </a:r>
            <a:r>
              <a:rPr lang="en-US" b="1" dirty="0" err="1"/>
              <a:t>faptului</a:t>
            </a:r>
            <a:r>
              <a:rPr lang="en-US" b="1" dirty="0"/>
              <a:t> </a:t>
            </a:r>
            <a:r>
              <a:rPr lang="en-US" b="1" dirty="0" err="1"/>
              <a:t>că</a:t>
            </a:r>
            <a:r>
              <a:rPr lang="en-US" b="1" dirty="0"/>
              <a:t> </a:t>
            </a:r>
            <a:r>
              <a:rPr lang="en-US" b="1" dirty="0" err="1"/>
              <a:t>ofertantul</a:t>
            </a:r>
            <a:r>
              <a:rPr lang="en-US" b="1" dirty="0"/>
              <a:t>/</a:t>
            </a:r>
            <a:r>
              <a:rPr lang="en-US" b="1" dirty="0" err="1"/>
              <a:t>candidatul</a:t>
            </a:r>
            <a:r>
              <a:rPr lang="en-US" b="1" dirty="0"/>
              <a:t> nu se </a:t>
            </a:r>
            <a:r>
              <a:rPr lang="en-US" b="1" dirty="0" err="1"/>
              <a:t>încadrează</a:t>
            </a:r>
            <a:r>
              <a:rPr lang="en-US" b="1" dirty="0"/>
              <a:t> </a:t>
            </a:r>
            <a:r>
              <a:rPr lang="en-US" b="1" dirty="0" err="1"/>
              <a:t>în</a:t>
            </a:r>
            <a:r>
              <a:rPr lang="en-US" b="1" dirty="0"/>
              <a:t> </a:t>
            </a:r>
            <a:r>
              <a:rPr lang="en-US" b="1" dirty="0" err="1" smtClean="0"/>
              <a:t>situaţia</a:t>
            </a:r>
            <a:r>
              <a:rPr lang="en-US" b="1" dirty="0" smtClean="0"/>
              <a:t> DE EXCLUDERE  </a:t>
            </a:r>
            <a:r>
              <a:rPr lang="en-US" b="1" dirty="0" err="1">
                <a:solidFill>
                  <a:srgbClr val="FF0000"/>
                </a:solidFill>
              </a:rPr>
              <a:t>orice</a:t>
            </a:r>
            <a:r>
              <a:rPr lang="en-US" b="1" dirty="0">
                <a:solidFill>
                  <a:srgbClr val="FF0000"/>
                </a:solidFill>
              </a:rPr>
              <a:t> document </a:t>
            </a:r>
            <a:r>
              <a:rPr lang="en-US" b="1" dirty="0" err="1"/>
              <a:t>considerat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edificator</a:t>
            </a:r>
            <a:r>
              <a:rPr lang="en-US" b="1" dirty="0"/>
              <a:t>, </a:t>
            </a:r>
            <a:r>
              <a:rPr lang="en-US" b="1" dirty="0" err="1" smtClean="0"/>
              <a:t>emis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 err="1" smtClean="0"/>
              <a:t>în</a:t>
            </a:r>
            <a:r>
              <a:rPr lang="en-US" b="1" dirty="0" smtClean="0"/>
              <a:t> </a:t>
            </a:r>
            <a:r>
              <a:rPr lang="en-US" b="1" dirty="0" err="1"/>
              <a:t>ţara</a:t>
            </a:r>
            <a:r>
              <a:rPr lang="en-US" b="1" dirty="0"/>
              <a:t> de </a:t>
            </a:r>
            <a:r>
              <a:rPr lang="en-US" b="1" dirty="0" err="1"/>
              <a:t>origine</a:t>
            </a:r>
            <a:r>
              <a:rPr lang="en-US" b="1" dirty="0"/>
              <a:t> </a:t>
            </a:r>
            <a:r>
              <a:rPr lang="en-US" b="1" dirty="0" err="1"/>
              <a:t>sau</a:t>
            </a:r>
            <a:r>
              <a:rPr lang="en-US" b="1" dirty="0"/>
              <a:t> </a:t>
            </a:r>
            <a:r>
              <a:rPr lang="en-US" b="1" dirty="0" err="1"/>
              <a:t>în</a:t>
            </a:r>
            <a:r>
              <a:rPr lang="en-US" b="1" dirty="0"/>
              <a:t> </a:t>
            </a:r>
            <a:r>
              <a:rPr lang="en-US" b="1" dirty="0" err="1"/>
              <a:t>ţara</a:t>
            </a:r>
            <a:r>
              <a:rPr lang="en-US" b="1" dirty="0"/>
              <a:t> </a:t>
            </a:r>
            <a:r>
              <a:rPr lang="en-US" b="1" dirty="0" err="1"/>
              <a:t>în</a:t>
            </a:r>
            <a:r>
              <a:rPr lang="en-US" b="1" dirty="0"/>
              <a:t> care </a:t>
            </a:r>
            <a:r>
              <a:rPr lang="en-US" b="1" dirty="0" err="1"/>
              <a:t>ofertantul</a:t>
            </a:r>
            <a:r>
              <a:rPr lang="en-US" b="1" dirty="0"/>
              <a:t>/</a:t>
            </a:r>
            <a:r>
              <a:rPr lang="en-US" b="1" dirty="0" err="1"/>
              <a:t>candidatul</a:t>
            </a:r>
            <a:r>
              <a:rPr lang="en-US" b="1" dirty="0"/>
              <a:t> </a:t>
            </a:r>
            <a:r>
              <a:rPr lang="en-US" b="1" dirty="0" err="1"/>
              <a:t>este</a:t>
            </a:r>
            <a:r>
              <a:rPr lang="en-US" b="1" dirty="0"/>
              <a:t> </a:t>
            </a:r>
            <a:r>
              <a:rPr lang="en-US" b="1" dirty="0" err="1"/>
              <a:t>stabilit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47391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dirty="0" smtClean="0"/>
              <a:t>Art. 170 + 183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Situ</a:t>
            </a:r>
            <a:r>
              <a:rPr lang="ro-RO" sz="2400" b="1" dirty="0" smtClean="0"/>
              <a:t>ația subcontractantului</a:t>
            </a:r>
            <a:r>
              <a:rPr lang="en-US" sz="2400" b="1" dirty="0" smtClean="0"/>
              <a:t>/</a:t>
            </a:r>
            <a:r>
              <a:rPr lang="en-US" sz="2400" b="1" dirty="0" err="1" smtClean="0"/>
              <a:t>tertului</a:t>
            </a:r>
            <a:r>
              <a:rPr lang="ro-RO" sz="2400" b="1" dirty="0" smtClean="0"/>
              <a:t> </a:t>
            </a:r>
            <a:endParaRPr lang="en-US" sz="24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808133" y="295564"/>
            <a:ext cx="5866631" cy="4005503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/>
              <a:t>Autoritatea</a:t>
            </a:r>
            <a:r>
              <a:rPr lang="en-US" b="1" dirty="0"/>
              <a:t> </a:t>
            </a:r>
            <a:r>
              <a:rPr lang="en-US" b="1" dirty="0" err="1"/>
              <a:t>contractantă</a:t>
            </a:r>
            <a:r>
              <a:rPr lang="en-US" b="1" dirty="0"/>
              <a:t> </a:t>
            </a:r>
            <a:endParaRPr lang="ro-RO" b="1" dirty="0" smtClean="0"/>
          </a:p>
          <a:p>
            <a:r>
              <a:rPr lang="en-US" dirty="0" smtClean="0"/>
              <a:t>are </a:t>
            </a:r>
            <a:r>
              <a:rPr lang="en-US" dirty="0" err="1"/>
              <a:t>obligaţia</a:t>
            </a:r>
            <a:r>
              <a:rPr lang="en-US" dirty="0"/>
              <a:t> de a </a:t>
            </a:r>
            <a:r>
              <a:rPr lang="en-US" dirty="0" err="1"/>
              <a:t>verifica</a:t>
            </a:r>
            <a:r>
              <a:rPr lang="en-US" dirty="0"/>
              <a:t> </a:t>
            </a:r>
            <a:r>
              <a:rPr lang="en-US" dirty="0" err="1"/>
              <a:t>inexistenţa</a:t>
            </a:r>
            <a:r>
              <a:rPr lang="en-US" dirty="0"/>
              <a:t> </a:t>
            </a:r>
            <a:r>
              <a:rPr lang="en-US" dirty="0" err="1"/>
              <a:t>unei</a:t>
            </a:r>
            <a:r>
              <a:rPr lang="en-US" dirty="0"/>
              <a:t> </a:t>
            </a:r>
            <a:r>
              <a:rPr lang="en-US" dirty="0" err="1"/>
              <a:t>situaţii</a:t>
            </a:r>
            <a:r>
              <a:rPr lang="en-US" dirty="0"/>
              <a:t> de </a:t>
            </a:r>
            <a:r>
              <a:rPr lang="en-US" dirty="0" err="1"/>
              <a:t>excludere</a:t>
            </a:r>
            <a:r>
              <a:rPr lang="en-US" dirty="0"/>
              <a:t> </a:t>
            </a:r>
            <a:endParaRPr lang="ro-RO" dirty="0" smtClean="0"/>
          </a:p>
          <a:p>
            <a:r>
              <a:rPr lang="en-US" dirty="0" err="1"/>
              <a:t>solicită</a:t>
            </a:r>
            <a:r>
              <a:rPr lang="en-US" dirty="0"/>
              <a:t> </a:t>
            </a:r>
            <a:r>
              <a:rPr lang="en-US" dirty="0" err="1"/>
              <a:t>ofertantului</a:t>
            </a:r>
            <a:r>
              <a:rPr lang="en-US" dirty="0"/>
              <a:t>/</a:t>
            </a:r>
            <a:r>
              <a:rPr lang="en-US" dirty="0" err="1"/>
              <a:t>candidatului</a:t>
            </a:r>
            <a:r>
              <a:rPr lang="en-US" dirty="0"/>
              <a:t> </a:t>
            </a:r>
            <a:r>
              <a:rPr lang="en-US" b="1" dirty="0"/>
              <a:t>o </a:t>
            </a:r>
            <a:r>
              <a:rPr lang="en-US" b="1" dirty="0" err="1"/>
              <a:t>singură</a:t>
            </a:r>
            <a:r>
              <a:rPr lang="en-US" b="1" dirty="0"/>
              <a:t> </a:t>
            </a:r>
            <a:r>
              <a:rPr lang="en-US" b="1" dirty="0" err="1"/>
              <a:t>dată</a:t>
            </a:r>
            <a:r>
              <a:rPr lang="en-US" dirty="0"/>
              <a:t> </a:t>
            </a:r>
            <a:r>
              <a:rPr lang="en-US" dirty="0" err="1" smtClean="0"/>
              <a:t>înlocui</a:t>
            </a:r>
            <a:r>
              <a:rPr lang="ro-RO" dirty="0" smtClean="0"/>
              <a:t>rea lui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b="1" dirty="0" err="1" smtClean="0"/>
              <a:t>Subcontractantul</a:t>
            </a:r>
            <a:r>
              <a:rPr lang="en-US" b="1" dirty="0" smtClean="0"/>
              <a:t>/</a:t>
            </a:r>
            <a:r>
              <a:rPr lang="en-US" b="1" dirty="0" err="1" smtClean="0"/>
              <a:t>tertul</a:t>
            </a:r>
            <a:endParaRPr lang="en-US" b="1" dirty="0" smtClean="0"/>
          </a:p>
          <a:p>
            <a:pPr marL="0" indent="0">
              <a:buNone/>
            </a:pPr>
            <a:r>
              <a:rPr lang="en-US" dirty="0" err="1" smtClean="0"/>
              <a:t>Declara</a:t>
            </a:r>
            <a:r>
              <a:rPr lang="en-US" dirty="0" smtClean="0"/>
              <a:t> in DUAE </a:t>
            </a:r>
            <a:r>
              <a:rPr lang="en-US" dirty="0" err="1" smtClean="0"/>
              <a:t>lipsa</a:t>
            </a:r>
            <a:r>
              <a:rPr lang="en-US" dirty="0" smtClean="0"/>
              <a:t> </a:t>
            </a:r>
            <a:r>
              <a:rPr lang="en-US" dirty="0" err="1" smtClean="0"/>
              <a:t>motivului</a:t>
            </a:r>
            <a:endParaRPr lang="ro-RO" dirty="0" smtClean="0"/>
          </a:p>
          <a:p>
            <a:endParaRPr lang="ro-RO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987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cap="none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ART. 1</a:t>
            </a:r>
            <a:r>
              <a:rPr lang="ro-RO" sz="2800" cap="none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71</a:t>
            </a:r>
            <a:r>
              <a:rPr lang="en-US" sz="2800" cap="none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(</a:t>
            </a:r>
            <a:r>
              <a:rPr lang="ro-RO" sz="2800" cap="none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5</a:t>
            </a:r>
            <a:r>
              <a:rPr lang="en-US" sz="2800" cap="none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) </a:t>
            </a:r>
            <a:endParaRPr lang="en-US" sz="2800" cap="none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1375" y="667327"/>
            <a:ext cx="9983788" cy="3615267"/>
          </a:xfrm>
        </p:spPr>
        <p:txBody>
          <a:bodyPr/>
          <a:lstStyle/>
          <a:p>
            <a:pPr marL="0" indent="0" algn="ctr">
              <a:buNone/>
            </a:pPr>
            <a:r>
              <a:rPr lang="ro-RO" sz="2800" b="1" dirty="0" smtClean="0"/>
              <a:t>Perioada de excludere</a:t>
            </a:r>
          </a:p>
          <a:p>
            <a:pPr marL="0" indent="0" algn="ctr">
              <a:buNone/>
            </a:pPr>
            <a:endParaRPr lang="en-US" sz="2800" b="1" dirty="0" smtClean="0"/>
          </a:p>
          <a:p>
            <a:pPr>
              <a:buFontTx/>
              <a:buChar char="-"/>
            </a:pPr>
            <a:r>
              <a:rPr lang="ro-RO" b="1" dirty="0" smtClean="0"/>
              <a:t>Cea din </a:t>
            </a:r>
            <a:r>
              <a:rPr lang="pt-BR" dirty="0" smtClean="0"/>
              <a:t>hotărâre</a:t>
            </a:r>
            <a:r>
              <a:rPr lang="ro-RO" dirty="0" smtClean="0"/>
              <a:t>a</a:t>
            </a:r>
            <a:r>
              <a:rPr lang="pt-BR" dirty="0" smtClean="0"/>
              <a:t> </a:t>
            </a:r>
            <a:r>
              <a:rPr lang="pt-BR" dirty="0"/>
              <a:t>definitivă a </a:t>
            </a:r>
            <a:r>
              <a:rPr lang="pt-BR" dirty="0" smtClean="0"/>
              <a:t>instanţe</a:t>
            </a:r>
            <a:r>
              <a:rPr lang="ro-RO" dirty="0" smtClean="0"/>
              <a:t>i</a:t>
            </a:r>
            <a:r>
              <a:rPr lang="pt-BR" dirty="0" smtClean="0"/>
              <a:t> </a:t>
            </a:r>
            <a:r>
              <a:rPr lang="pt-BR" dirty="0"/>
              <a:t>de judecată </a:t>
            </a:r>
            <a:r>
              <a:rPr lang="ro-RO" dirty="0" smtClean="0"/>
              <a:t>privind </a:t>
            </a:r>
            <a:r>
              <a:rPr lang="pt-BR" dirty="0" smtClean="0"/>
              <a:t>măsura </a:t>
            </a:r>
            <a:r>
              <a:rPr lang="pt-BR" dirty="0"/>
              <a:t>interdicţiei de a </a:t>
            </a:r>
            <a:r>
              <a:rPr lang="pt-BR" dirty="0" smtClean="0"/>
              <a:t>participa</a:t>
            </a:r>
          </a:p>
          <a:p>
            <a:pPr marL="0" indent="0" algn="ctr">
              <a:buNone/>
            </a:pPr>
            <a:r>
              <a:rPr lang="pt-BR" b="1" dirty="0" smtClean="0"/>
              <a:t>sau</a:t>
            </a:r>
            <a:endParaRPr lang="ro-RO" b="1" dirty="0" smtClean="0"/>
          </a:p>
          <a:p>
            <a:pPr marL="0" indent="0">
              <a:buNone/>
            </a:pPr>
            <a:r>
              <a:rPr lang="ro-RO" b="1" dirty="0" smtClean="0">
                <a:solidFill>
                  <a:schemeClr val="tx1"/>
                </a:solidFill>
              </a:rPr>
              <a:t>-</a:t>
            </a:r>
            <a:r>
              <a:rPr lang="ro-RO" b="1" dirty="0" smtClean="0"/>
              <a:t> </a:t>
            </a:r>
            <a:r>
              <a:rPr lang="en-US" b="1" dirty="0" smtClean="0"/>
              <a:t>3 </a:t>
            </a:r>
            <a:r>
              <a:rPr lang="en-US" b="1" dirty="0" err="1"/>
              <a:t>ani</a:t>
            </a:r>
            <a:r>
              <a:rPr lang="en-US" b="1" dirty="0"/>
              <a:t> </a:t>
            </a:r>
            <a:r>
              <a:rPr lang="en-US" dirty="0"/>
              <a:t>de la data </a:t>
            </a:r>
            <a:r>
              <a:rPr lang="en-US" dirty="0" err="1"/>
              <a:t>apariţiei</a:t>
            </a:r>
            <a:r>
              <a:rPr lang="en-US" dirty="0"/>
              <a:t> </a:t>
            </a:r>
            <a:r>
              <a:rPr lang="en-US" dirty="0" err="1"/>
              <a:t>situaţiei</a:t>
            </a:r>
            <a:r>
              <a:rPr lang="en-US" dirty="0"/>
              <a:t>, </a:t>
            </a:r>
            <a:r>
              <a:rPr lang="en-US" dirty="0" err="1"/>
              <a:t>săvârşirii</a:t>
            </a:r>
            <a:r>
              <a:rPr lang="en-US" dirty="0"/>
              <a:t> </a:t>
            </a:r>
            <a:r>
              <a:rPr lang="en-US" dirty="0" err="1"/>
              <a:t>faptei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producerii</a:t>
            </a:r>
            <a:r>
              <a:rPr lang="en-US" dirty="0"/>
              <a:t> </a:t>
            </a:r>
            <a:r>
              <a:rPr lang="en-US" dirty="0" err="1"/>
              <a:t>evenimentului</a:t>
            </a:r>
            <a:r>
              <a:rPr lang="en-US" dirty="0"/>
              <a:t> </a:t>
            </a:r>
            <a:r>
              <a:rPr lang="en-US" dirty="0" smtClean="0"/>
              <a:t>relevant 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577015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err="1" smtClean="0"/>
              <a:t>Intrebare</a:t>
            </a:r>
            <a:r>
              <a:rPr lang="ro-RO" dirty="0" smtClean="0"/>
              <a:t> preliminara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o-RO" b="1" dirty="0" smtClean="0"/>
              <a:t>Excluderea dintr-o procedură organizată conform Legislației noi poate opera pe baza unui document constatator emis sub regimul juridic al OUG n4. 34/2006 și al Normelor de aplicare aferente?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9914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159" y="6292516"/>
            <a:ext cx="8534400" cy="411746"/>
          </a:xfrm>
        </p:spPr>
        <p:txBody>
          <a:bodyPr>
            <a:normAutofit fontScale="90000"/>
          </a:bodyPr>
          <a:lstStyle/>
          <a:p>
            <a:pPr algn="ctr"/>
            <a:r>
              <a:rPr lang="ro-RO" sz="3200" dirty="0" smtClean="0"/>
              <a:t>Practica OUG 34/2006 – Decizie CNSC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12191999" cy="629251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În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privinţa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pretinsei nerespectări a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obligaţiei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derulare corectă a unor contracte anterioare prezentei proceduri de atribuire, ce ar conduce la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drepul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autorităţii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contractante de a decide excluderea din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competiţie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bazat pe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dispoziţiile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art. 181 lit. c</a:t>
            </a:r>
            <a:r>
              <a:rPr lang="ro-RO" baseline="30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1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din OUG nr. 34/2006 (</a:t>
            </a:r>
            <a:r>
              <a:rPr lang="ro-RO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în ultimii 2 ani nu </a:t>
            </a:r>
            <a:r>
              <a:rPr lang="ro-RO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şi</a:t>
            </a:r>
            <a:r>
              <a:rPr lang="ro-RO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-a îndeplinit sau </a:t>
            </a:r>
            <a:r>
              <a:rPr lang="ro-RO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şi</a:t>
            </a:r>
            <a:r>
              <a:rPr lang="ro-RO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-a îndeplinit în mod defectuos </a:t>
            </a:r>
            <a:r>
              <a:rPr lang="ro-RO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obligaţiile</a:t>
            </a:r>
            <a:r>
              <a:rPr lang="ro-RO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contractuale, din motive imputabile ofertantului în cauză, fapt care a produs sau este de natură să producă grave prejudicii beneficiarilor acestuia;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), Consiliul constată că cele două documente la care s-a raportat autoritatea contractantă (comisia de evaluare a ofertelor) nu îndeplinesc cele 3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condiţii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cumulativ impuse de textul evocat: 1. îndeplinirea defectuoasă sau neîndeplinirea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obligaţiilor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; 2. culpa exclusivă a ofertantului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şi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3. generarea de grave prejudicii din pretinsa conduită culpabilă.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În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concordanţă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cu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dispoziţiile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o-RO" u="sng" dirty="0">
                <a:solidFill>
                  <a:schemeClr val="bg1">
                    <a:lumMod val="95000"/>
                    <a:lumOff val="5000"/>
                  </a:schemeClr>
                </a:solidFill>
                <a:hlinkClick r:id="rId2"/>
              </a:rPr>
              <a:t>art. 97</a:t>
            </a:r>
            <a:r>
              <a:rPr lang="ro-RO" u="sng" baseline="30000" dirty="0">
                <a:solidFill>
                  <a:schemeClr val="bg1">
                    <a:lumMod val="95000"/>
                    <a:lumOff val="5000"/>
                  </a:schemeClr>
                </a:solidFill>
                <a:hlinkClick r:id="rId2"/>
              </a:rPr>
              <a:t>1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alin. (2</a:t>
            </a:r>
            <a:r>
              <a:rPr lang="ro-RO" baseline="30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2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din HG nr. 925/2006, modificată prin HG nr. 66/2016 (paragraf 16</a:t>
            </a:r>
            <a:r>
              <a:rPr lang="ro-RO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): </a:t>
            </a:r>
            <a:r>
              <a:rPr lang="ro-RO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Atunci când ia decizia de respingere a unui candidat/ofertant, pe baza unui asemenea document constatator, comisia de evaluare are </a:t>
            </a:r>
            <a:r>
              <a:rPr lang="ro-RO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obligaţia</a:t>
            </a:r>
            <a:r>
              <a:rPr lang="ro-RO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a analiza dacă acesta reflectă îndeplinirea </a:t>
            </a:r>
            <a:r>
              <a:rPr lang="ro-RO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condiţiilor</a:t>
            </a:r>
            <a:r>
              <a:rPr lang="ro-RO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cumulative prevăzute la art. 181 lit. c1) din </a:t>
            </a:r>
            <a:r>
              <a:rPr lang="ro-RO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ordonanţa</a:t>
            </a:r>
            <a:r>
              <a:rPr lang="ro-RO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</a:t>
            </a:r>
            <a:r>
              <a:rPr lang="ro-RO" i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urgenţă</a:t>
            </a:r>
            <a:r>
              <a:rPr lang="ro-RO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Astfel, Consiliul ia act de faptul că autoarea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contestaţiei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 transmis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autorităţii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contractante extras din portalul dedicat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instanţei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judecată (Tribunalul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Mehedinţi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), ce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conţine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informaţia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privind suspendarea executării primului document constatator pe care s-a bazat excluderea din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competiţie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(Încheiere de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şedinţă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executorie, din data de 22.05.2016), respectiv, că sunt indicii că actul administrativ în cauză nu produce, încă, efectele juridice implicite emiterii lui. Or, conform celor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susţinute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în punctul de vedere la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contestaţie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autoritatea contractantă a ales să nu ia în considerare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informaţiile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în cauză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şi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să nu solicite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informaţii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din partea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instanţei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considerând că documentul vizat probează, cu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suficienţă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îndeplinirea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condiţiilor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la art. 181 lit. c</a:t>
            </a:r>
            <a:r>
              <a:rPr lang="ro-RO" baseline="30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1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) din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ordonanţa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de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urgenţă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conduită apreciată de Consiliu ca fiind eronată.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În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privinţa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celui de-al doilea document constatator, Consiliul constată că,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deşi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el se află în litigiu (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aşa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cum recunosc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părţile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), din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conţinutul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lui nu rezultă,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şi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nici din evaluarea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autorităţii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contractante, că pretinsa neexecutare a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obligaţiilor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contractuale ar fi generat </a:t>
            </a:r>
            <a:r>
              <a:rPr lang="ro-RO" u="sng" dirty="0">
                <a:solidFill>
                  <a:schemeClr val="bg1">
                    <a:lumMod val="95000"/>
                    <a:lumOff val="5000"/>
                  </a:schemeClr>
                </a:solidFill>
              </a:rPr>
              <a:t>grave prejudicii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ro-RO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Prin 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urmare, nici în cazul acestui act administrativ (emis chiar de către autoritatea contractantă) nu sunt îndeplinite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condiţiile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impuse de prevederile mai sus evocate ale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dispoziţiilor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 legale aplicabile unei astfel de </a:t>
            </a:r>
            <a:r>
              <a:rPr lang="ro-RO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situaţii</a:t>
            </a:r>
            <a:r>
              <a:rPr lang="ro-RO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83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</TotalTime>
  <Words>1204</Words>
  <Application>Microsoft Office PowerPoint</Application>
  <PresentationFormat>Widescreen</PresentationFormat>
  <Paragraphs>55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Century Gothic</vt:lpstr>
      <vt:lpstr>Wingdings 3</vt:lpstr>
      <vt:lpstr>Slice</vt:lpstr>
      <vt:lpstr>Seminar Unificare practica jurisdicționala Targu mures 25-27.05.2017</vt:lpstr>
      <vt:lpstr>Document constatator negativ</vt:lpstr>
      <vt:lpstr>Art. 167 alin. (1) lit. g) LEGEA 98/2016)</vt:lpstr>
      <vt:lpstr>Alin. (8) art. 167</vt:lpstr>
      <vt:lpstr>ART. 168 (1) </vt:lpstr>
      <vt:lpstr>Art. 170 + 183</vt:lpstr>
      <vt:lpstr>ART. 171 (5) </vt:lpstr>
      <vt:lpstr>Intrebare preliminara</vt:lpstr>
      <vt:lpstr>Practica OUG 34/2006 – Decizie CNSC</vt:lpstr>
      <vt:lpstr>          practica oug 34/2006 - Decizie instanta</vt:lpstr>
      <vt:lpstr>Intrebare finala (fara a se exclude intrebarile complementare)</vt:lpstr>
      <vt:lpstr>PowerPoint Presentation</vt:lpstr>
      <vt:lpstr>PowerPoint Presentation</vt:lpstr>
      <vt:lpstr>Multumesc pentru atentie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gif</dc:creator>
  <cp:lastModifiedBy>Viorel Parvu</cp:lastModifiedBy>
  <cp:revision>24</cp:revision>
  <dcterms:created xsi:type="dcterms:W3CDTF">2017-05-17T16:33:01Z</dcterms:created>
  <dcterms:modified xsi:type="dcterms:W3CDTF">2017-05-24T10:23:59Z</dcterms:modified>
</cp:coreProperties>
</file>