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1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9144000" cy="6858000" type="screen4x3"/>
  <p:notesSz cx="6858000" cy="9144000"/>
  <p:defaultText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506" y="-90"/>
      </p:cViewPr>
      <p:guideLst>
        <p:guide orient="horz" pos="2160"/>
        <p:guide pos="2880"/>
      </p:guideLst>
    </p:cSldViewPr>
  </p:slideViewPr>
  <p:notesTextViewPr>
    <p:cViewPr>
      <p:scale>
        <a:sx n="1" d="1"/>
        <a:sy n="1" d="1"/>
      </p:scale>
      <p:origin x="0" y="0"/>
    </p:cViewPr>
  </p:notesTextViewPr>
  <p:sorterViewPr>
    <p:cViewPr>
      <p:scale>
        <a:sx n="100" d="100"/>
        <a:sy n="100" d="100"/>
      </p:scale>
      <p:origin x="0" y="171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o-RO"/>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D22954E-BE47-4462-97E1-DC763FFAD9B4}" type="datetimeFigureOut">
              <a:rPr lang="ro-RO" smtClean="0"/>
              <a:t>24.05.2017</a:t>
            </a:fld>
            <a:endParaRPr lang="ro-RO"/>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o-RO"/>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o-RO"/>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0CC5BE1-AAEA-4CFB-819B-AAF329C003C1}" type="slidenum">
              <a:rPr lang="ro-RO" smtClean="0"/>
              <a:t>‹#›</a:t>
            </a:fld>
            <a:endParaRPr lang="ro-RO"/>
          </a:p>
        </p:txBody>
      </p:sp>
    </p:spTree>
    <p:extLst>
      <p:ext uri="{BB962C8B-B14F-4D97-AF65-F5344CB8AC3E}">
        <p14:creationId xmlns:p14="http://schemas.microsoft.com/office/powerpoint/2010/main" val="11314312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F72BC1FD-4AB5-436E-BAC3-0273772D9074}" type="datetime1">
              <a:rPr lang="ro-RO" smtClean="0"/>
              <a:t>24.05.2017</a:t>
            </a:fld>
            <a:endParaRPr lang="ro-RO"/>
          </a:p>
        </p:txBody>
      </p:sp>
      <p:sp>
        <p:nvSpPr>
          <p:cNvPr id="5" name="Footer Placeholder 4"/>
          <p:cNvSpPr>
            <a:spLocks noGrp="1"/>
          </p:cNvSpPr>
          <p:nvPr>
            <p:ph type="ftr" sz="quarter" idx="11"/>
          </p:nvPr>
        </p:nvSpPr>
        <p:spPr/>
        <p:txBody>
          <a:bodyPr/>
          <a:lstStyle/>
          <a:p>
            <a:r>
              <a:rPr lang="ro-RO" smtClean="0"/>
              <a:t>Iași, 24 - 28.04.2017, BUDULAN CONSTANTIN - cnsc</a:t>
            </a:r>
            <a:endParaRPr lang="ro-RO"/>
          </a:p>
        </p:txBody>
      </p:sp>
      <p:sp>
        <p:nvSpPr>
          <p:cNvPr id="6" name="Slide Number Placeholder 5"/>
          <p:cNvSpPr>
            <a:spLocks noGrp="1"/>
          </p:cNvSpPr>
          <p:nvPr>
            <p:ph type="sldNum" sz="quarter" idx="12"/>
          </p:nvPr>
        </p:nvSpPr>
        <p:spPr/>
        <p:txBody>
          <a:bodyPr/>
          <a:lstStyle/>
          <a:p>
            <a:fld id="{2E4FF237-8AD7-4D76-8CE6-66EF934E6532}" type="slidenum">
              <a:rPr lang="ro-RO" smtClean="0"/>
              <a:t>‹#›</a:t>
            </a:fld>
            <a:endParaRPr lang="ro-RO"/>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C26E31F-DA87-4280-AF7F-DD0831676ABC}" type="datetime1">
              <a:rPr lang="ro-RO" smtClean="0"/>
              <a:t>24.05.2017</a:t>
            </a:fld>
            <a:endParaRPr lang="ro-RO"/>
          </a:p>
        </p:txBody>
      </p:sp>
      <p:sp>
        <p:nvSpPr>
          <p:cNvPr id="5" name="Footer Placeholder 4"/>
          <p:cNvSpPr>
            <a:spLocks noGrp="1"/>
          </p:cNvSpPr>
          <p:nvPr>
            <p:ph type="ftr" sz="quarter" idx="11"/>
          </p:nvPr>
        </p:nvSpPr>
        <p:spPr/>
        <p:txBody>
          <a:bodyPr/>
          <a:lstStyle/>
          <a:p>
            <a:r>
              <a:rPr lang="ro-RO" smtClean="0"/>
              <a:t>Iași, 24 - 28.04.2017, BUDULAN CONSTANTIN - cnsc</a:t>
            </a:r>
            <a:endParaRPr lang="ro-RO"/>
          </a:p>
        </p:txBody>
      </p:sp>
      <p:sp>
        <p:nvSpPr>
          <p:cNvPr id="6" name="Slide Number Placeholder 5"/>
          <p:cNvSpPr>
            <a:spLocks noGrp="1"/>
          </p:cNvSpPr>
          <p:nvPr>
            <p:ph type="sldNum" sz="quarter" idx="12"/>
          </p:nvPr>
        </p:nvSpPr>
        <p:spPr/>
        <p:txBody>
          <a:bodyPr/>
          <a:lstStyle/>
          <a:p>
            <a:fld id="{2E4FF237-8AD7-4D76-8CE6-66EF934E6532}" type="slidenum">
              <a:rPr lang="ro-RO" smtClean="0"/>
              <a:t>‹#›</a:t>
            </a:fld>
            <a:endParaRPr lang="ro-RO"/>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C469BB31-5582-49A4-AB9B-6907B6D3B97A}" type="datetime1">
              <a:rPr lang="ro-RO" smtClean="0"/>
              <a:t>24.05.2017</a:t>
            </a:fld>
            <a:endParaRPr lang="ro-RO"/>
          </a:p>
        </p:txBody>
      </p:sp>
      <p:sp>
        <p:nvSpPr>
          <p:cNvPr id="5" name="Footer Placeholder 4"/>
          <p:cNvSpPr>
            <a:spLocks noGrp="1"/>
          </p:cNvSpPr>
          <p:nvPr>
            <p:ph type="ftr" sz="quarter" idx="11"/>
          </p:nvPr>
        </p:nvSpPr>
        <p:spPr/>
        <p:txBody>
          <a:bodyPr/>
          <a:lstStyle/>
          <a:p>
            <a:r>
              <a:rPr lang="ro-RO" smtClean="0"/>
              <a:t>Iași, 24 - 28.04.2017, BUDULAN CONSTANTIN - cnsc</a:t>
            </a:r>
            <a:endParaRPr lang="ro-RO"/>
          </a:p>
        </p:txBody>
      </p:sp>
      <p:sp>
        <p:nvSpPr>
          <p:cNvPr id="6" name="Slide Number Placeholder 5"/>
          <p:cNvSpPr>
            <a:spLocks noGrp="1"/>
          </p:cNvSpPr>
          <p:nvPr>
            <p:ph type="sldNum" sz="quarter" idx="12"/>
          </p:nvPr>
        </p:nvSpPr>
        <p:spPr/>
        <p:txBody>
          <a:bodyPr/>
          <a:lstStyle/>
          <a:p>
            <a:fld id="{2E4FF237-8AD7-4D76-8CE6-66EF934E6532}" type="slidenum">
              <a:rPr lang="ro-RO" smtClean="0"/>
              <a:t>‹#›</a:t>
            </a:fld>
            <a:endParaRPr lang="ro-RO"/>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7860290-F86A-4A76-B239-CF6292439A86}" type="datetime1">
              <a:rPr lang="ro-RO" smtClean="0"/>
              <a:t>24.05.2017</a:t>
            </a:fld>
            <a:endParaRPr lang="ro-RO"/>
          </a:p>
        </p:txBody>
      </p:sp>
      <p:sp>
        <p:nvSpPr>
          <p:cNvPr id="5" name="Footer Placeholder 4"/>
          <p:cNvSpPr>
            <a:spLocks noGrp="1"/>
          </p:cNvSpPr>
          <p:nvPr>
            <p:ph type="ftr" sz="quarter" idx="11"/>
          </p:nvPr>
        </p:nvSpPr>
        <p:spPr/>
        <p:txBody>
          <a:bodyPr/>
          <a:lstStyle/>
          <a:p>
            <a:r>
              <a:rPr lang="ro-RO" smtClean="0"/>
              <a:t>Iași, 24 - 28.04.2017, BUDULAN CONSTANTIN - cnsc</a:t>
            </a:r>
            <a:endParaRPr lang="ro-RO"/>
          </a:p>
        </p:txBody>
      </p:sp>
      <p:sp>
        <p:nvSpPr>
          <p:cNvPr id="6" name="Slide Number Placeholder 5"/>
          <p:cNvSpPr>
            <a:spLocks noGrp="1"/>
          </p:cNvSpPr>
          <p:nvPr>
            <p:ph type="sldNum" sz="quarter" idx="12"/>
          </p:nvPr>
        </p:nvSpPr>
        <p:spPr/>
        <p:txBody>
          <a:bodyPr/>
          <a:lstStyle/>
          <a:p>
            <a:fld id="{2E4FF237-8AD7-4D76-8CE6-66EF934E6532}" type="slidenum">
              <a:rPr lang="ro-RO" smtClean="0"/>
              <a:t>‹#›</a:t>
            </a:fld>
            <a:endParaRPr lang="ro-RO"/>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AFF7335-F7EE-4920-9632-285119C567D4}" type="datetime1">
              <a:rPr lang="ro-RO" smtClean="0"/>
              <a:t>24.05.2017</a:t>
            </a:fld>
            <a:endParaRPr lang="ro-RO"/>
          </a:p>
        </p:txBody>
      </p:sp>
      <p:sp>
        <p:nvSpPr>
          <p:cNvPr id="5" name="Footer Placeholder 4"/>
          <p:cNvSpPr>
            <a:spLocks noGrp="1"/>
          </p:cNvSpPr>
          <p:nvPr>
            <p:ph type="ftr" sz="quarter" idx="11"/>
          </p:nvPr>
        </p:nvSpPr>
        <p:spPr/>
        <p:txBody>
          <a:bodyPr/>
          <a:lstStyle/>
          <a:p>
            <a:r>
              <a:rPr lang="ro-RO" smtClean="0"/>
              <a:t>Iași, 24 - 28.04.2017, BUDULAN CONSTANTIN - cnsc</a:t>
            </a:r>
            <a:endParaRPr lang="ro-RO"/>
          </a:p>
        </p:txBody>
      </p:sp>
      <p:sp>
        <p:nvSpPr>
          <p:cNvPr id="6" name="Slide Number Placeholder 5"/>
          <p:cNvSpPr>
            <a:spLocks noGrp="1"/>
          </p:cNvSpPr>
          <p:nvPr>
            <p:ph type="sldNum" sz="quarter" idx="12"/>
          </p:nvPr>
        </p:nvSpPr>
        <p:spPr/>
        <p:txBody>
          <a:bodyPr/>
          <a:lstStyle/>
          <a:p>
            <a:fld id="{2E4FF237-8AD7-4D76-8CE6-66EF934E6532}" type="slidenum">
              <a:rPr lang="ro-RO" smtClean="0"/>
              <a:t>‹#›</a:t>
            </a:fld>
            <a:endParaRPr lang="ro-RO"/>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B28EE42C-FD98-4F34-A8BE-C5D93142B6AF}" type="datetime1">
              <a:rPr lang="ro-RO" smtClean="0"/>
              <a:t>24.05.2017</a:t>
            </a:fld>
            <a:endParaRPr lang="ro-RO"/>
          </a:p>
        </p:txBody>
      </p:sp>
      <p:sp>
        <p:nvSpPr>
          <p:cNvPr id="6" name="Footer Placeholder 5"/>
          <p:cNvSpPr>
            <a:spLocks noGrp="1"/>
          </p:cNvSpPr>
          <p:nvPr>
            <p:ph type="ftr" sz="quarter" idx="11"/>
          </p:nvPr>
        </p:nvSpPr>
        <p:spPr/>
        <p:txBody>
          <a:bodyPr/>
          <a:lstStyle/>
          <a:p>
            <a:r>
              <a:rPr lang="ro-RO" smtClean="0"/>
              <a:t>Iași, 24 - 28.04.2017, BUDULAN CONSTANTIN - cnsc</a:t>
            </a:r>
            <a:endParaRPr lang="ro-RO"/>
          </a:p>
        </p:txBody>
      </p:sp>
      <p:sp>
        <p:nvSpPr>
          <p:cNvPr id="7" name="Slide Number Placeholder 6"/>
          <p:cNvSpPr>
            <a:spLocks noGrp="1"/>
          </p:cNvSpPr>
          <p:nvPr>
            <p:ph type="sldNum" sz="quarter" idx="12"/>
          </p:nvPr>
        </p:nvSpPr>
        <p:spPr/>
        <p:txBody>
          <a:bodyPr/>
          <a:lstStyle/>
          <a:p>
            <a:fld id="{2E4FF237-8AD7-4D76-8CE6-66EF934E6532}" type="slidenum">
              <a:rPr lang="ro-RO" smtClean="0"/>
              <a:t>‹#›</a:t>
            </a:fld>
            <a:endParaRPr lang="ro-RO"/>
          </a:p>
        </p:txBody>
      </p:sp>
      <p:sp>
        <p:nvSpPr>
          <p:cNvPr id="9" name="Content Placeholder 8"/>
          <p:cNvSpPr>
            <a:spLocks noGrp="1"/>
          </p:cNvSpPr>
          <p:nvPr>
            <p:ph sz="quarter" idx="13"/>
          </p:nvPr>
        </p:nvSpPr>
        <p:spPr>
          <a:xfrm>
            <a:off x="676655"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B281B99-DA8E-4C70-8040-CC5FA10BE495}" type="datetime1">
              <a:rPr lang="ro-RO" smtClean="0"/>
              <a:t>24.05.2017</a:t>
            </a:fld>
            <a:endParaRPr lang="ro-RO"/>
          </a:p>
        </p:txBody>
      </p:sp>
      <p:sp>
        <p:nvSpPr>
          <p:cNvPr id="8" name="Footer Placeholder 7"/>
          <p:cNvSpPr>
            <a:spLocks noGrp="1"/>
          </p:cNvSpPr>
          <p:nvPr>
            <p:ph type="ftr" sz="quarter" idx="11"/>
          </p:nvPr>
        </p:nvSpPr>
        <p:spPr/>
        <p:txBody>
          <a:bodyPr/>
          <a:lstStyle/>
          <a:p>
            <a:r>
              <a:rPr lang="ro-RO" smtClean="0"/>
              <a:t>Iași, 24 - 28.04.2017, BUDULAN CONSTANTIN - cnsc</a:t>
            </a:r>
            <a:endParaRPr lang="ro-RO"/>
          </a:p>
        </p:txBody>
      </p:sp>
      <p:sp>
        <p:nvSpPr>
          <p:cNvPr id="9" name="Slide Number Placeholder 8"/>
          <p:cNvSpPr>
            <a:spLocks noGrp="1"/>
          </p:cNvSpPr>
          <p:nvPr>
            <p:ph type="sldNum" sz="quarter" idx="12"/>
          </p:nvPr>
        </p:nvSpPr>
        <p:spPr/>
        <p:txBody>
          <a:bodyPr/>
          <a:lstStyle/>
          <a:p>
            <a:fld id="{2E4FF237-8AD7-4D76-8CE6-66EF934E6532}" type="slidenum">
              <a:rPr lang="ro-RO" smtClean="0"/>
              <a:t>‹#›</a:t>
            </a:fld>
            <a:endParaRPr lang="ro-RO"/>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F6F0610-4FD0-4138-8266-6F5B55642F95}" type="datetime1">
              <a:rPr lang="ro-RO" smtClean="0"/>
              <a:t>24.05.2017</a:t>
            </a:fld>
            <a:endParaRPr lang="ro-RO"/>
          </a:p>
        </p:txBody>
      </p:sp>
      <p:sp>
        <p:nvSpPr>
          <p:cNvPr id="4" name="Footer Placeholder 3"/>
          <p:cNvSpPr>
            <a:spLocks noGrp="1"/>
          </p:cNvSpPr>
          <p:nvPr>
            <p:ph type="ftr" sz="quarter" idx="11"/>
          </p:nvPr>
        </p:nvSpPr>
        <p:spPr/>
        <p:txBody>
          <a:bodyPr/>
          <a:lstStyle/>
          <a:p>
            <a:r>
              <a:rPr lang="ro-RO" smtClean="0"/>
              <a:t>Iași, 24 - 28.04.2017, BUDULAN CONSTANTIN - cnsc</a:t>
            </a:r>
            <a:endParaRPr lang="ro-RO"/>
          </a:p>
        </p:txBody>
      </p:sp>
      <p:sp>
        <p:nvSpPr>
          <p:cNvPr id="5" name="Slide Number Placeholder 4"/>
          <p:cNvSpPr>
            <a:spLocks noGrp="1"/>
          </p:cNvSpPr>
          <p:nvPr>
            <p:ph type="sldNum" sz="quarter" idx="12"/>
          </p:nvPr>
        </p:nvSpPr>
        <p:spPr/>
        <p:txBody>
          <a:bodyPr/>
          <a:lstStyle/>
          <a:p>
            <a:fld id="{2E4FF237-8AD7-4D76-8CE6-66EF934E6532}" type="slidenum">
              <a:rPr lang="ro-RO" smtClean="0"/>
              <a:t>‹#›</a:t>
            </a:fld>
            <a:endParaRPr lang="ro-RO"/>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B8DFAABC-6C2D-4C6B-AC2D-8935A371E80B}" type="datetime1">
              <a:rPr lang="ro-RO" smtClean="0"/>
              <a:t>24.05.2017</a:t>
            </a:fld>
            <a:endParaRPr lang="ro-RO"/>
          </a:p>
        </p:txBody>
      </p:sp>
      <p:sp>
        <p:nvSpPr>
          <p:cNvPr id="3" name="Footer Placeholder 2"/>
          <p:cNvSpPr>
            <a:spLocks noGrp="1"/>
          </p:cNvSpPr>
          <p:nvPr>
            <p:ph type="ftr" sz="quarter" idx="11"/>
          </p:nvPr>
        </p:nvSpPr>
        <p:spPr/>
        <p:txBody>
          <a:bodyPr/>
          <a:lstStyle/>
          <a:p>
            <a:r>
              <a:rPr lang="ro-RO" smtClean="0"/>
              <a:t>Iași, 24 - 28.04.2017, BUDULAN CONSTANTIN - cnsc</a:t>
            </a:r>
            <a:endParaRPr lang="ro-RO"/>
          </a:p>
        </p:txBody>
      </p:sp>
      <p:sp>
        <p:nvSpPr>
          <p:cNvPr id="4" name="Slide Number Placeholder 3"/>
          <p:cNvSpPr>
            <a:spLocks noGrp="1"/>
          </p:cNvSpPr>
          <p:nvPr>
            <p:ph type="sldNum" sz="quarter" idx="12"/>
          </p:nvPr>
        </p:nvSpPr>
        <p:spPr/>
        <p:txBody>
          <a:bodyPr/>
          <a:lstStyle/>
          <a:p>
            <a:fld id="{2E4FF237-8AD7-4D76-8CE6-66EF934E6532}" type="slidenum">
              <a:rPr lang="ro-RO" smtClean="0"/>
              <a:t>‹#›</a:t>
            </a:fld>
            <a:endParaRPr lang="ro-RO"/>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17051F76-B364-41FF-A746-BE8C0B0A5C7A}" type="datetime1">
              <a:rPr lang="ro-RO" smtClean="0"/>
              <a:t>24.05.2017</a:t>
            </a:fld>
            <a:endParaRPr lang="ro-RO"/>
          </a:p>
        </p:txBody>
      </p:sp>
      <p:sp>
        <p:nvSpPr>
          <p:cNvPr id="6" name="Footer Placeholder 5"/>
          <p:cNvSpPr>
            <a:spLocks noGrp="1"/>
          </p:cNvSpPr>
          <p:nvPr>
            <p:ph type="ftr" sz="quarter" idx="11"/>
          </p:nvPr>
        </p:nvSpPr>
        <p:spPr/>
        <p:txBody>
          <a:bodyPr/>
          <a:lstStyle/>
          <a:p>
            <a:r>
              <a:rPr lang="ro-RO" smtClean="0"/>
              <a:t>Iași, 24 - 28.04.2017, BUDULAN CONSTANTIN - cnsc</a:t>
            </a:r>
            <a:endParaRPr lang="ro-RO"/>
          </a:p>
        </p:txBody>
      </p:sp>
      <p:sp>
        <p:nvSpPr>
          <p:cNvPr id="7" name="Slide Number Placeholder 6"/>
          <p:cNvSpPr>
            <a:spLocks noGrp="1"/>
          </p:cNvSpPr>
          <p:nvPr>
            <p:ph type="sldNum" sz="quarter" idx="12"/>
          </p:nvPr>
        </p:nvSpPr>
        <p:spPr/>
        <p:txBody>
          <a:bodyPr/>
          <a:lstStyle/>
          <a:p>
            <a:fld id="{2E4FF237-8AD7-4D76-8CE6-66EF934E6532}" type="slidenum">
              <a:rPr lang="ro-RO" smtClean="0"/>
              <a:t>‹#›</a:t>
            </a:fld>
            <a:endParaRPr lang="ro-RO"/>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A9487BA-9637-4619-99B9-74FBB4310228}" type="datetime1">
              <a:rPr lang="ro-RO" smtClean="0"/>
              <a:t>24.05.2017</a:t>
            </a:fld>
            <a:endParaRPr lang="ro-RO"/>
          </a:p>
        </p:txBody>
      </p:sp>
      <p:sp>
        <p:nvSpPr>
          <p:cNvPr id="6" name="Footer Placeholder 5"/>
          <p:cNvSpPr>
            <a:spLocks noGrp="1"/>
          </p:cNvSpPr>
          <p:nvPr>
            <p:ph type="ftr" sz="quarter" idx="11"/>
          </p:nvPr>
        </p:nvSpPr>
        <p:spPr/>
        <p:txBody>
          <a:bodyPr/>
          <a:lstStyle/>
          <a:p>
            <a:r>
              <a:rPr lang="ro-RO" smtClean="0"/>
              <a:t>Iași, 24 - 28.04.2017, BUDULAN CONSTANTIN - cnsc</a:t>
            </a:r>
            <a:endParaRPr lang="ro-RO"/>
          </a:p>
        </p:txBody>
      </p:sp>
      <p:sp>
        <p:nvSpPr>
          <p:cNvPr id="7" name="Slide Number Placeholder 6"/>
          <p:cNvSpPr>
            <a:spLocks noGrp="1"/>
          </p:cNvSpPr>
          <p:nvPr>
            <p:ph type="sldNum" sz="quarter" idx="12"/>
          </p:nvPr>
        </p:nvSpPr>
        <p:spPr/>
        <p:txBody>
          <a:bodyPr/>
          <a:lstStyle/>
          <a:p>
            <a:fld id="{2E4FF237-8AD7-4D76-8CE6-66EF934E6532}" type="slidenum">
              <a:rPr lang="ro-RO" smtClean="0"/>
              <a:t>‹#›</a:t>
            </a:fld>
            <a:endParaRPr lang="ro-RO"/>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323B0626-C0D7-465F-9707-1E57407C1901}" type="datetime1">
              <a:rPr lang="ro-RO" smtClean="0"/>
              <a:t>24.05.2017</a:t>
            </a:fld>
            <a:endParaRPr lang="ro-RO"/>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r>
              <a:rPr lang="ro-RO" smtClean="0"/>
              <a:t>Iași, 24 - 28.04.2017, BUDULAN CONSTANTIN - cnsc</a:t>
            </a:r>
            <a:endParaRPr lang="ro-RO"/>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2E4FF237-8AD7-4D76-8CE6-66EF934E6532}" type="slidenum">
              <a:rPr lang="ro-RO" smtClean="0"/>
              <a:t>‹#›</a:t>
            </a:fld>
            <a:endParaRPr lang="ro-RO"/>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sldNum="0" hdr="0" dt="0"/>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38328"/>
            <a:ext cx="8229600" cy="1074448"/>
          </a:xfrm>
        </p:spPr>
        <p:txBody>
          <a:bodyPr>
            <a:normAutofit/>
          </a:bodyPr>
          <a:lstStyle/>
          <a:p>
            <a:r>
              <a:rPr lang="ro-RO" sz="2400" b="1" dirty="0">
                <a:solidFill>
                  <a:srgbClr val="FF0000"/>
                </a:solidFill>
              </a:rPr>
              <a:t>Regimul </a:t>
            </a:r>
            <a:r>
              <a:rPr lang="ro-RO" sz="2400" b="1" dirty="0" smtClean="0">
                <a:solidFill>
                  <a:srgbClr val="FF0000"/>
                </a:solidFill>
              </a:rPr>
              <a:t>și limitele clarificărilor </a:t>
            </a:r>
            <a:r>
              <a:rPr lang="ro-RO" sz="2400" b="1" dirty="0">
                <a:solidFill>
                  <a:srgbClr val="FF0000"/>
                </a:solidFill>
              </a:rPr>
              <a:t>solicitate pe timpul evaluării ofertelor</a:t>
            </a:r>
            <a:endParaRPr lang="ro-RO" b="1" dirty="0">
              <a:solidFill>
                <a:srgbClr val="FF0000"/>
              </a:solidFill>
            </a:endParaRPr>
          </a:p>
        </p:txBody>
      </p:sp>
      <p:sp>
        <p:nvSpPr>
          <p:cNvPr id="19" name="Footer Placeholder 18"/>
          <p:cNvSpPr>
            <a:spLocks noGrp="1"/>
          </p:cNvSpPr>
          <p:nvPr>
            <p:ph type="ftr" sz="quarter" idx="11"/>
          </p:nvPr>
        </p:nvSpPr>
        <p:spPr>
          <a:xfrm>
            <a:off x="1043608" y="6356350"/>
            <a:ext cx="7560840" cy="365125"/>
          </a:xfrm>
        </p:spPr>
        <p:txBody>
          <a:bodyPr/>
          <a:lstStyle/>
          <a:p>
            <a:r>
              <a:rPr lang="ro-RO" i="1" dirty="0" smtClean="0">
                <a:solidFill>
                  <a:srgbClr val="002060"/>
                </a:solidFill>
              </a:rPr>
              <a:t>Targu Mureș, 25-27.05.2017, BUDULAN CONSTANTIN - CNSC</a:t>
            </a:r>
            <a:endParaRPr lang="ro-RO" i="1" dirty="0">
              <a:solidFill>
                <a:srgbClr val="002060"/>
              </a:solidFill>
            </a:endParaRPr>
          </a:p>
        </p:txBody>
      </p:sp>
      <p:sp>
        <p:nvSpPr>
          <p:cNvPr id="5" name="Rounded Rectangle 4"/>
          <p:cNvSpPr/>
          <p:nvPr/>
        </p:nvSpPr>
        <p:spPr>
          <a:xfrm>
            <a:off x="3491880" y="1412776"/>
            <a:ext cx="2556284" cy="576064"/>
          </a:xfrm>
          <a:prstGeom prst="roundRect">
            <a:avLst/>
          </a:prstGeom>
          <a:ln w="28575"/>
        </p:spPr>
        <p:style>
          <a:lnRef idx="2">
            <a:schemeClr val="dk1"/>
          </a:lnRef>
          <a:fillRef idx="1">
            <a:schemeClr val="lt1"/>
          </a:fillRef>
          <a:effectRef idx="0">
            <a:schemeClr val="dk1"/>
          </a:effectRef>
          <a:fontRef idx="minor">
            <a:schemeClr val="dk1"/>
          </a:fontRef>
        </p:style>
        <p:txBody>
          <a:bodyPr rtlCol="0" anchor="ctr"/>
          <a:lstStyle/>
          <a:p>
            <a:pPr indent="177800" algn="ctr"/>
            <a:r>
              <a:rPr lang="ro-RO" b="1" i="1" dirty="0" smtClean="0"/>
              <a:t>Sediul materiei</a:t>
            </a:r>
            <a:endParaRPr lang="ro-RO" dirty="0"/>
          </a:p>
        </p:txBody>
      </p:sp>
      <p:sp>
        <p:nvSpPr>
          <p:cNvPr id="6" name="Rounded Rectangle 5"/>
          <p:cNvSpPr/>
          <p:nvPr/>
        </p:nvSpPr>
        <p:spPr>
          <a:xfrm>
            <a:off x="395536" y="2420888"/>
            <a:ext cx="4374486" cy="3744416"/>
          </a:xfrm>
          <a:prstGeom prst="roundRect">
            <a:avLst/>
          </a:prstGeom>
          <a:ln w="28575"/>
        </p:spPr>
        <p:style>
          <a:lnRef idx="2">
            <a:schemeClr val="dk1"/>
          </a:lnRef>
          <a:fillRef idx="1">
            <a:schemeClr val="lt1"/>
          </a:fillRef>
          <a:effectRef idx="0">
            <a:schemeClr val="dk1"/>
          </a:effectRef>
          <a:fontRef idx="minor">
            <a:schemeClr val="dk1"/>
          </a:fontRef>
        </p:style>
        <p:txBody>
          <a:bodyPr rtlCol="0" anchor="t"/>
          <a:lstStyle/>
          <a:p>
            <a:pPr algn="ctr"/>
            <a:r>
              <a:rPr lang="ro-RO" b="1" dirty="0" smtClean="0"/>
              <a:t>Legislația europeană</a:t>
            </a:r>
          </a:p>
          <a:p>
            <a:pPr indent="182563" algn="just"/>
            <a:r>
              <a:rPr lang="ro-RO" dirty="0"/>
              <a:t>DIRECTIVA 2014/24/UE privind achizițiile </a:t>
            </a:r>
            <a:r>
              <a:rPr lang="ro-RO" dirty="0" smtClean="0"/>
              <a:t>publice</a:t>
            </a:r>
          </a:p>
          <a:p>
            <a:pPr indent="182563" algn="just"/>
            <a:r>
              <a:rPr lang="ro-RO" sz="1400" dirty="0"/>
              <a:t>Considerentul (1) – „Atribuirea contractelor de achiziții publice de către sau în numele autorităților statelor membre trebuie să respecte principiile Tratatului privind funcționarea Uniunii Europene (TFUE), mai exact libera circulație a mărfurilor, libertatea de stabilire și libertatea de a furniza servicii, precum și </a:t>
            </a:r>
            <a:r>
              <a:rPr lang="ro-RO" sz="1400" b="1" dirty="0"/>
              <a:t>principiile care derivă din acestea</a:t>
            </a:r>
            <a:r>
              <a:rPr lang="ro-RO" sz="1400" dirty="0"/>
              <a:t>, cum ar fi egalitatea de tratament, nediscriminarea, recunoașterea reciprocă, proporționalitatea și transparența”.</a:t>
            </a:r>
            <a:endParaRPr lang="ro-RO" dirty="0"/>
          </a:p>
        </p:txBody>
      </p:sp>
      <p:sp>
        <p:nvSpPr>
          <p:cNvPr id="7" name="Rounded Rectangle 6"/>
          <p:cNvSpPr/>
          <p:nvPr/>
        </p:nvSpPr>
        <p:spPr>
          <a:xfrm>
            <a:off x="5004048" y="2420888"/>
            <a:ext cx="4032448" cy="3744416"/>
          </a:xfrm>
          <a:prstGeom prst="roundRect">
            <a:avLst/>
          </a:prstGeom>
          <a:ln w="28575"/>
        </p:spPr>
        <p:style>
          <a:lnRef idx="2">
            <a:schemeClr val="dk1"/>
          </a:lnRef>
          <a:fillRef idx="1">
            <a:schemeClr val="lt1"/>
          </a:fillRef>
          <a:effectRef idx="0">
            <a:schemeClr val="dk1"/>
          </a:effectRef>
          <a:fontRef idx="minor">
            <a:schemeClr val="dk1"/>
          </a:fontRef>
        </p:style>
        <p:txBody>
          <a:bodyPr rtlCol="0" anchor="t"/>
          <a:lstStyle/>
          <a:p>
            <a:pPr algn="ctr"/>
            <a:r>
              <a:rPr lang="ro-RO" b="1" dirty="0" smtClean="0"/>
              <a:t>Legislația națională</a:t>
            </a:r>
          </a:p>
          <a:p>
            <a:r>
              <a:rPr lang="ro-RO" dirty="0"/>
              <a:t>Legea nr. 98/2016</a:t>
            </a:r>
          </a:p>
          <a:p>
            <a:pPr indent="182563" algn="just"/>
            <a:r>
              <a:rPr lang="ro-RO" sz="1400" b="1" dirty="0"/>
              <a:t>Art. 209. -</a:t>
            </a:r>
            <a:r>
              <a:rPr lang="ro-RO" sz="1400" dirty="0"/>
              <a:t> </a:t>
            </a:r>
            <a:r>
              <a:rPr lang="ro-RO" sz="1400" b="1" dirty="0"/>
              <a:t>(1)</a:t>
            </a:r>
            <a:r>
              <a:rPr lang="ro-RO" sz="1400" dirty="0"/>
              <a:t> În cazul în care informaţiile sau </a:t>
            </a:r>
            <a:r>
              <a:rPr lang="ro-RO" sz="1400" b="1" dirty="0"/>
              <a:t>documentele prezentate de către operatorii economici sunt incomplete sau eronate sau în cazul în care lipsesc anumite documente</a:t>
            </a:r>
            <a:r>
              <a:rPr lang="ro-RO" sz="1400" dirty="0"/>
              <a:t>, autoritatea contractantă </a:t>
            </a:r>
            <a:r>
              <a:rPr lang="ro-RO" sz="1400" b="1" dirty="0"/>
              <a:t>are dreptul</a:t>
            </a:r>
            <a:r>
              <a:rPr lang="ro-RO" sz="1400" dirty="0"/>
              <a:t> de a solicita într-un anumit termen ofertanţilor/candidaţilor clarificări şi, după caz, completări ale documentelor prezentate de aceştia în cadrul ofertelor sau solicitărilor de participare, cu respectarea principiilor tratamentului egal şi transparenţei.</a:t>
            </a:r>
            <a:endParaRPr lang="ro-RO" dirty="0"/>
          </a:p>
        </p:txBody>
      </p:sp>
      <p:cxnSp>
        <p:nvCxnSpPr>
          <p:cNvPr id="9" name="Straight Arrow Connector 8"/>
          <p:cNvCxnSpPr>
            <a:stCxn id="5" idx="2"/>
            <a:endCxn id="6" idx="0"/>
          </p:cNvCxnSpPr>
          <p:nvPr/>
        </p:nvCxnSpPr>
        <p:spPr>
          <a:xfrm flipH="1">
            <a:off x="2582779" y="1988840"/>
            <a:ext cx="2187243" cy="432048"/>
          </a:xfrm>
          <a:prstGeom prst="straightConnector1">
            <a:avLst/>
          </a:prstGeom>
          <a:ln w="28575">
            <a:tailEnd type="arrow"/>
          </a:ln>
        </p:spPr>
        <p:style>
          <a:lnRef idx="1">
            <a:schemeClr val="dk1"/>
          </a:lnRef>
          <a:fillRef idx="0">
            <a:schemeClr val="dk1"/>
          </a:fillRef>
          <a:effectRef idx="0">
            <a:schemeClr val="dk1"/>
          </a:effectRef>
          <a:fontRef idx="minor">
            <a:schemeClr val="tx1"/>
          </a:fontRef>
        </p:style>
      </p:cxnSp>
      <p:cxnSp>
        <p:nvCxnSpPr>
          <p:cNvPr id="11" name="Straight Arrow Connector 10"/>
          <p:cNvCxnSpPr>
            <a:stCxn id="5" idx="2"/>
            <a:endCxn id="7" idx="0"/>
          </p:cNvCxnSpPr>
          <p:nvPr/>
        </p:nvCxnSpPr>
        <p:spPr>
          <a:xfrm>
            <a:off x="4770022" y="1988840"/>
            <a:ext cx="2250250" cy="432048"/>
          </a:xfrm>
          <a:prstGeom prst="straightConnector1">
            <a:avLst/>
          </a:prstGeom>
          <a:ln w="28575">
            <a:tailEnd type="arrow"/>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55110723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38328"/>
            <a:ext cx="8229600" cy="1074448"/>
          </a:xfrm>
        </p:spPr>
        <p:txBody>
          <a:bodyPr>
            <a:normAutofit/>
          </a:bodyPr>
          <a:lstStyle/>
          <a:p>
            <a:r>
              <a:rPr lang="ro-RO" sz="2400" b="1" dirty="0">
                <a:solidFill>
                  <a:srgbClr val="FF0000"/>
                </a:solidFill>
              </a:rPr>
              <a:t>Regimul </a:t>
            </a:r>
            <a:r>
              <a:rPr lang="ro-RO" sz="2400" b="1" dirty="0" smtClean="0">
                <a:solidFill>
                  <a:srgbClr val="FF0000"/>
                </a:solidFill>
              </a:rPr>
              <a:t>și limitele clarificărilor </a:t>
            </a:r>
            <a:r>
              <a:rPr lang="ro-RO" sz="2400" b="1" dirty="0">
                <a:solidFill>
                  <a:srgbClr val="FF0000"/>
                </a:solidFill>
              </a:rPr>
              <a:t>solicitate pe timpul evaluării ofertelor</a:t>
            </a:r>
            <a:endParaRPr lang="ro-RO" b="1" dirty="0">
              <a:solidFill>
                <a:srgbClr val="FF0000"/>
              </a:solidFill>
            </a:endParaRPr>
          </a:p>
        </p:txBody>
      </p:sp>
      <p:sp>
        <p:nvSpPr>
          <p:cNvPr id="19" name="Footer Placeholder 18"/>
          <p:cNvSpPr>
            <a:spLocks noGrp="1"/>
          </p:cNvSpPr>
          <p:nvPr>
            <p:ph type="ftr" sz="quarter" idx="11"/>
          </p:nvPr>
        </p:nvSpPr>
        <p:spPr>
          <a:xfrm>
            <a:off x="1043608" y="6356350"/>
            <a:ext cx="7560840" cy="365125"/>
          </a:xfrm>
        </p:spPr>
        <p:txBody>
          <a:bodyPr/>
          <a:lstStyle/>
          <a:p>
            <a:r>
              <a:rPr lang="ro-RO" i="1" dirty="0">
                <a:solidFill>
                  <a:srgbClr val="002060"/>
                </a:solidFill>
              </a:rPr>
              <a:t>I Targu Mureș, 25-27.05.2017, BUDULAN CONSTANTIN - CNSC</a:t>
            </a:r>
          </a:p>
        </p:txBody>
      </p:sp>
      <p:sp>
        <p:nvSpPr>
          <p:cNvPr id="5" name="Rounded Rectangle 4"/>
          <p:cNvSpPr/>
          <p:nvPr/>
        </p:nvSpPr>
        <p:spPr>
          <a:xfrm>
            <a:off x="683568" y="1196752"/>
            <a:ext cx="7920879" cy="576064"/>
          </a:xfrm>
          <a:prstGeom prst="roundRect">
            <a:avLst/>
          </a:prstGeom>
          <a:ln w="28575"/>
        </p:spPr>
        <p:style>
          <a:lnRef idx="2">
            <a:schemeClr val="dk1"/>
          </a:lnRef>
          <a:fillRef idx="1">
            <a:schemeClr val="lt1"/>
          </a:fillRef>
          <a:effectRef idx="0">
            <a:schemeClr val="dk1"/>
          </a:effectRef>
          <a:fontRef idx="minor">
            <a:schemeClr val="dk1"/>
          </a:fontRef>
        </p:style>
        <p:txBody>
          <a:bodyPr rtlCol="0" anchor="ctr"/>
          <a:lstStyle/>
          <a:p>
            <a:pPr indent="177800" algn="ctr"/>
            <a:r>
              <a:rPr lang="ro-RO" b="1" dirty="0" smtClean="0"/>
              <a:t>PRACTICI ERONATE IN RAPORT DE INTERPRETAREA OFICIALĂ A TRATATELOR ÎN PĂRȚILE PRIVIND MATERIA</a:t>
            </a:r>
            <a:endParaRPr lang="ro-RO" b="1" dirty="0"/>
          </a:p>
        </p:txBody>
      </p:sp>
      <p:sp>
        <p:nvSpPr>
          <p:cNvPr id="6" name="Rounded Rectangle 5"/>
          <p:cNvSpPr/>
          <p:nvPr/>
        </p:nvSpPr>
        <p:spPr>
          <a:xfrm>
            <a:off x="395536" y="2204864"/>
            <a:ext cx="8496944" cy="4176464"/>
          </a:xfrm>
          <a:prstGeom prst="roundRect">
            <a:avLst/>
          </a:prstGeom>
          <a:ln w="28575"/>
        </p:spPr>
        <p:style>
          <a:lnRef idx="2">
            <a:schemeClr val="dk1"/>
          </a:lnRef>
          <a:fillRef idx="1">
            <a:schemeClr val="lt1"/>
          </a:fillRef>
          <a:effectRef idx="0">
            <a:schemeClr val="dk1"/>
          </a:effectRef>
          <a:fontRef idx="minor">
            <a:schemeClr val="dk1"/>
          </a:fontRef>
        </p:style>
        <p:txBody>
          <a:bodyPr rtlCol="0" anchor="t"/>
          <a:lstStyle/>
          <a:p>
            <a:r>
              <a:rPr lang="ro-RO" b="1" dirty="0" smtClean="0"/>
              <a:t>DECIZIA CONSILIULUI nr. 1811/2015</a:t>
            </a:r>
          </a:p>
          <a:p>
            <a:r>
              <a:rPr lang="ro-RO" b="1" dirty="0"/>
              <a:t>Erori din partea autorității contractante:</a:t>
            </a:r>
          </a:p>
          <a:p>
            <a:pPr algn="just"/>
            <a:r>
              <a:rPr lang="ro-RO" sz="2000" b="1" dirty="0" smtClean="0"/>
              <a:t>Întrebările de genul: </a:t>
            </a:r>
            <a:r>
              <a:rPr lang="ro-RO" sz="2000" dirty="0" smtClean="0"/>
              <a:t>„</a:t>
            </a:r>
            <a:r>
              <a:rPr lang="ro-RO" sz="2000" b="1" dirty="0" smtClean="0">
                <a:solidFill>
                  <a:srgbClr val="C00000"/>
                </a:solidFill>
              </a:rPr>
              <a:t>unde </a:t>
            </a:r>
            <a:r>
              <a:rPr lang="ro-RO" sz="2000" b="1" dirty="0">
                <a:solidFill>
                  <a:srgbClr val="C00000"/>
                </a:solidFill>
              </a:rPr>
              <a:t>anume în oferta dumneavoastră se </a:t>
            </a:r>
            <a:r>
              <a:rPr lang="ro-RO" sz="2000" b="1" dirty="0" smtClean="0">
                <a:solidFill>
                  <a:srgbClr val="C00000"/>
                </a:solidFill>
              </a:rPr>
              <a:t>regăsesc (...)</a:t>
            </a:r>
            <a:r>
              <a:rPr lang="ro-RO" sz="2000" dirty="0" smtClean="0">
                <a:solidFill>
                  <a:srgbClr val="7030A0"/>
                </a:solidFill>
              </a:rPr>
              <a:t>” </a:t>
            </a:r>
            <a:r>
              <a:rPr lang="ro-RO" sz="2000" dirty="0" smtClean="0">
                <a:solidFill>
                  <a:schemeClr val="tx1"/>
                </a:solidFill>
              </a:rPr>
              <a:t>conduc la cooptarea ofertantului în activitatea de evaluare a propriei oferte, ocazie cu care, sesizând neregularitățile din ofertă, va invoca:</a:t>
            </a:r>
          </a:p>
          <a:p>
            <a:pPr marL="342900" indent="-342900" algn="just">
              <a:buFontTx/>
              <a:buChar char="-"/>
            </a:pPr>
            <a:r>
              <a:rPr lang="ro-RO" sz="2000" dirty="0" smtClean="0">
                <a:solidFill>
                  <a:schemeClr val="tx1"/>
                </a:solidFill>
              </a:rPr>
              <a:t>speculativ, înțelesuri cu presupusă legătură cu întrebările de clarificări din diverse secțiuni ale ofertei;</a:t>
            </a:r>
          </a:p>
          <a:p>
            <a:pPr marL="342900" indent="-342900" algn="just">
              <a:buFontTx/>
              <a:buChar char="-"/>
            </a:pPr>
            <a:r>
              <a:rPr lang="ro-RO" sz="2000" dirty="0" smtClean="0">
                <a:solidFill>
                  <a:schemeClr val="tx1"/>
                </a:solidFill>
              </a:rPr>
              <a:t>diverse declarații și angajamente globale din ofertă sau documentele de calificare în sensul că va respecta rigorile documentației de atribuire;</a:t>
            </a:r>
          </a:p>
          <a:p>
            <a:pPr marL="342900" indent="-342900" algn="just">
              <a:buFontTx/>
              <a:buChar char="-"/>
            </a:pPr>
            <a:r>
              <a:rPr lang="ro-RO" sz="2000" dirty="0" smtClean="0">
                <a:solidFill>
                  <a:schemeClr val="tx1"/>
                </a:solidFill>
              </a:rPr>
              <a:t>va depune documente suplimentare, care, în fapt, constituie completări substanțiale ale ofertelor.  </a:t>
            </a:r>
            <a:endParaRPr lang="ro-RO" dirty="0" smtClean="0">
              <a:solidFill>
                <a:schemeClr val="tx1"/>
              </a:solidFill>
            </a:endParaRPr>
          </a:p>
          <a:p>
            <a:endParaRPr lang="ro-RO" sz="2000" b="1" dirty="0">
              <a:solidFill>
                <a:srgbClr val="C00000"/>
              </a:solidFill>
            </a:endParaRPr>
          </a:p>
          <a:p>
            <a:endParaRPr lang="ro-RO" b="1" dirty="0" smtClean="0"/>
          </a:p>
          <a:p>
            <a:endParaRPr lang="ro-RO" b="1" dirty="0"/>
          </a:p>
          <a:p>
            <a:endParaRPr lang="ro-RO" dirty="0"/>
          </a:p>
          <a:p>
            <a:pPr algn="ctr"/>
            <a:endParaRPr lang="ro-RO" b="1" dirty="0" smtClean="0"/>
          </a:p>
          <a:p>
            <a:pPr indent="182563" algn="just"/>
            <a:endParaRPr lang="ro-RO" dirty="0" smtClean="0"/>
          </a:p>
          <a:p>
            <a:pPr algn="just"/>
            <a:endParaRPr lang="ro-RO" sz="2000" dirty="0"/>
          </a:p>
        </p:txBody>
      </p:sp>
      <p:cxnSp>
        <p:nvCxnSpPr>
          <p:cNvPr id="9" name="Straight Arrow Connector 8"/>
          <p:cNvCxnSpPr/>
          <p:nvPr/>
        </p:nvCxnSpPr>
        <p:spPr>
          <a:xfrm>
            <a:off x="5096309" y="1778111"/>
            <a:ext cx="0" cy="432048"/>
          </a:xfrm>
          <a:prstGeom prst="straightConnector1">
            <a:avLst/>
          </a:prstGeom>
          <a:ln w="28575">
            <a:tailEnd type="arrow"/>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74263244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38328"/>
            <a:ext cx="8229600" cy="1074448"/>
          </a:xfrm>
        </p:spPr>
        <p:txBody>
          <a:bodyPr>
            <a:normAutofit/>
          </a:bodyPr>
          <a:lstStyle/>
          <a:p>
            <a:r>
              <a:rPr lang="ro-RO" sz="2400" b="1" dirty="0">
                <a:solidFill>
                  <a:srgbClr val="FF0000"/>
                </a:solidFill>
              </a:rPr>
              <a:t>Regimul </a:t>
            </a:r>
            <a:r>
              <a:rPr lang="ro-RO" sz="2400" b="1" dirty="0" smtClean="0">
                <a:solidFill>
                  <a:srgbClr val="FF0000"/>
                </a:solidFill>
              </a:rPr>
              <a:t>și limitele clarificărilor </a:t>
            </a:r>
            <a:r>
              <a:rPr lang="ro-RO" sz="2400" b="1" dirty="0">
                <a:solidFill>
                  <a:srgbClr val="FF0000"/>
                </a:solidFill>
              </a:rPr>
              <a:t>solicitate pe timpul evaluării ofertelor</a:t>
            </a:r>
            <a:endParaRPr lang="ro-RO" b="1" dirty="0">
              <a:solidFill>
                <a:srgbClr val="FF0000"/>
              </a:solidFill>
            </a:endParaRPr>
          </a:p>
        </p:txBody>
      </p:sp>
      <p:sp>
        <p:nvSpPr>
          <p:cNvPr id="19" name="Footer Placeholder 18"/>
          <p:cNvSpPr>
            <a:spLocks noGrp="1"/>
          </p:cNvSpPr>
          <p:nvPr>
            <p:ph type="ftr" sz="quarter" idx="11"/>
          </p:nvPr>
        </p:nvSpPr>
        <p:spPr>
          <a:xfrm>
            <a:off x="1043608" y="6356350"/>
            <a:ext cx="7560840" cy="365125"/>
          </a:xfrm>
        </p:spPr>
        <p:txBody>
          <a:bodyPr/>
          <a:lstStyle/>
          <a:p>
            <a:r>
              <a:rPr lang="ro-RO" i="1" dirty="0">
                <a:solidFill>
                  <a:srgbClr val="002060"/>
                </a:solidFill>
              </a:rPr>
              <a:t>I Targu Mureș, 25-27.05.2017, BUDULAN CONSTANTIN - CNSC</a:t>
            </a:r>
          </a:p>
        </p:txBody>
      </p:sp>
      <p:sp>
        <p:nvSpPr>
          <p:cNvPr id="5" name="Rounded Rectangle 4"/>
          <p:cNvSpPr/>
          <p:nvPr/>
        </p:nvSpPr>
        <p:spPr>
          <a:xfrm>
            <a:off x="683568" y="1196752"/>
            <a:ext cx="7920879" cy="576064"/>
          </a:xfrm>
          <a:prstGeom prst="roundRect">
            <a:avLst/>
          </a:prstGeom>
          <a:ln w="28575"/>
        </p:spPr>
        <p:style>
          <a:lnRef idx="2">
            <a:schemeClr val="dk1"/>
          </a:lnRef>
          <a:fillRef idx="1">
            <a:schemeClr val="lt1"/>
          </a:fillRef>
          <a:effectRef idx="0">
            <a:schemeClr val="dk1"/>
          </a:effectRef>
          <a:fontRef idx="minor">
            <a:schemeClr val="dk1"/>
          </a:fontRef>
        </p:style>
        <p:txBody>
          <a:bodyPr rtlCol="0" anchor="ctr"/>
          <a:lstStyle/>
          <a:p>
            <a:pPr indent="177800" algn="ctr"/>
            <a:r>
              <a:rPr lang="ro-RO" b="1" dirty="0" smtClean="0"/>
              <a:t>PRACTICI ERONATE IN RAPORT DE INTERPRETAREA OFICIALĂ A TRATATELOR ÎN PĂRȚILE PRIVIND MATERIA</a:t>
            </a:r>
            <a:endParaRPr lang="ro-RO" b="1" dirty="0"/>
          </a:p>
        </p:txBody>
      </p:sp>
      <p:sp>
        <p:nvSpPr>
          <p:cNvPr id="6" name="Rounded Rectangle 5"/>
          <p:cNvSpPr/>
          <p:nvPr/>
        </p:nvSpPr>
        <p:spPr>
          <a:xfrm>
            <a:off x="395536" y="2204864"/>
            <a:ext cx="8496944" cy="4176464"/>
          </a:xfrm>
          <a:prstGeom prst="roundRect">
            <a:avLst/>
          </a:prstGeom>
          <a:ln w="28575"/>
        </p:spPr>
        <p:style>
          <a:lnRef idx="2">
            <a:schemeClr val="dk1"/>
          </a:lnRef>
          <a:fillRef idx="1">
            <a:schemeClr val="lt1"/>
          </a:fillRef>
          <a:effectRef idx="0">
            <a:schemeClr val="dk1"/>
          </a:effectRef>
          <a:fontRef idx="minor">
            <a:schemeClr val="dk1"/>
          </a:fontRef>
        </p:style>
        <p:txBody>
          <a:bodyPr rtlCol="0" anchor="t"/>
          <a:lstStyle/>
          <a:p>
            <a:r>
              <a:rPr lang="ro-RO" b="1" dirty="0" smtClean="0"/>
              <a:t>DECIZIA CONSILIULUI nr. 1811/2015</a:t>
            </a:r>
          </a:p>
          <a:p>
            <a:r>
              <a:rPr lang="ro-RO" b="1" dirty="0"/>
              <a:t>Erori din partea autorității contractante:</a:t>
            </a:r>
          </a:p>
          <a:p>
            <a:pPr algn="just"/>
            <a:r>
              <a:rPr lang="ro-RO" sz="2000" b="1" dirty="0" smtClean="0"/>
              <a:t>Consecințe:</a:t>
            </a:r>
          </a:p>
          <a:p>
            <a:pPr marL="342900" indent="-342900" algn="just">
              <a:buFontTx/>
              <a:buChar char="-"/>
            </a:pPr>
            <a:r>
              <a:rPr lang="ro-RO" sz="2000" dirty="0" smtClean="0">
                <a:solidFill>
                  <a:schemeClr val="tx1"/>
                </a:solidFill>
              </a:rPr>
              <a:t>Punerea în dificultate a comisiei de evaluare care, în urma unor astfel de clarificări, se află în posesia tuturor documentelor, fiind greu de explicat și motivat o eventuală decizie de respingere a ofertei;</a:t>
            </a:r>
          </a:p>
          <a:p>
            <a:pPr marL="285750" indent="-285750" algn="just">
              <a:buFontTx/>
              <a:buChar char="-"/>
            </a:pPr>
            <a:r>
              <a:rPr lang="ro-RO" sz="2000" dirty="0" smtClean="0">
                <a:solidFill>
                  <a:schemeClr val="tx1"/>
                </a:solidFill>
              </a:rPr>
              <a:t>Așa-zisul demers de clarificare fiind inițiat de autoritatea contractantă, se presupune că aceasta a efectuat o analiză preliminară și a concluzionat că dialogul inițiat cu operatorul nu este de natură să îl avantajeze;</a:t>
            </a:r>
          </a:p>
          <a:p>
            <a:pPr marL="285750" indent="-285750" algn="just">
              <a:buFontTx/>
              <a:buChar char="-"/>
            </a:pPr>
            <a:r>
              <a:rPr lang="ro-RO" sz="2000" dirty="0" smtClean="0">
                <a:solidFill>
                  <a:schemeClr val="tx1"/>
                </a:solidFill>
              </a:rPr>
              <a:t>Încălcarea dispozițiilor legale privind participanții la lucrările comisiei de evaluare; declarațiile de confidențialitate și imparțialitate; atribuțiile comisiei de evaluare.</a:t>
            </a:r>
            <a:endParaRPr lang="ro-RO" dirty="0" smtClean="0">
              <a:solidFill>
                <a:schemeClr val="tx1"/>
              </a:solidFill>
            </a:endParaRPr>
          </a:p>
          <a:p>
            <a:endParaRPr lang="ro-RO" sz="2000" b="1" dirty="0">
              <a:solidFill>
                <a:srgbClr val="C00000"/>
              </a:solidFill>
            </a:endParaRPr>
          </a:p>
          <a:p>
            <a:endParaRPr lang="ro-RO" b="1" dirty="0" smtClean="0"/>
          </a:p>
          <a:p>
            <a:endParaRPr lang="ro-RO" b="1" dirty="0"/>
          </a:p>
          <a:p>
            <a:endParaRPr lang="ro-RO" dirty="0"/>
          </a:p>
          <a:p>
            <a:pPr algn="ctr"/>
            <a:endParaRPr lang="ro-RO" b="1" dirty="0" smtClean="0"/>
          </a:p>
          <a:p>
            <a:pPr indent="182563" algn="just"/>
            <a:endParaRPr lang="ro-RO" dirty="0" smtClean="0"/>
          </a:p>
          <a:p>
            <a:pPr algn="just"/>
            <a:endParaRPr lang="ro-RO" sz="2000" dirty="0"/>
          </a:p>
        </p:txBody>
      </p:sp>
      <p:cxnSp>
        <p:nvCxnSpPr>
          <p:cNvPr id="9" name="Straight Arrow Connector 8"/>
          <p:cNvCxnSpPr/>
          <p:nvPr/>
        </p:nvCxnSpPr>
        <p:spPr>
          <a:xfrm>
            <a:off x="5096309" y="1778111"/>
            <a:ext cx="0" cy="432048"/>
          </a:xfrm>
          <a:prstGeom prst="straightConnector1">
            <a:avLst/>
          </a:prstGeom>
          <a:ln w="28575">
            <a:tailEnd type="arrow"/>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62981993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38328"/>
            <a:ext cx="8229600" cy="1074448"/>
          </a:xfrm>
        </p:spPr>
        <p:txBody>
          <a:bodyPr>
            <a:normAutofit/>
          </a:bodyPr>
          <a:lstStyle/>
          <a:p>
            <a:r>
              <a:rPr lang="ro-RO" sz="2400" b="1" dirty="0">
                <a:solidFill>
                  <a:srgbClr val="FF0000"/>
                </a:solidFill>
              </a:rPr>
              <a:t>Regimul </a:t>
            </a:r>
            <a:r>
              <a:rPr lang="ro-RO" sz="2400" b="1" dirty="0" smtClean="0">
                <a:solidFill>
                  <a:srgbClr val="FF0000"/>
                </a:solidFill>
              </a:rPr>
              <a:t>și limitele clarificărilor </a:t>
            </a:r>
            <a:r>
              <a:rPr lang="ro-RO" sz="2400" b="1" dirty="0">
                <a:solidFill>
                  <a:srgbClr val="FF0000"/>
                </a:solidFill>
              </a:rPr>
              <a:t>solicitate pe timpul evaluării ofertelor</a:t>
            </a:r>
            <a:endParaRPr lang="ro-RO" b="1" dirty="0">
              <a:solidFill>
                <a:srgbClr val="FF0000"/>
              </a:solidFill>
            </a:endParaRPr>
          </a:p>
        </p:txBody>
      </p:sp>
      <p:sp>
        <p:nvSpPr>
          <p:cNvPr id="19" name="Footer Placeholder 18"/>
          <p:cNvSpPr>
            <a:spLocks noGrp="1"/>
          </p:cNvSpPr>
          <p:nvPr>
            <p:ph type="ftr" sz="quarter" idx="11"/>
          </p:nvPr>
        </p:nvSpPr>
        <p:spPr>
          <a:xfrm>
            <a:off x="1043608" y="6356350"/>
            <a:ext cx="7560840" cy="365125"/>
          </a:xfrm>
        </p:spPr>
        <p:txBody>
          <a:bodyPr/>
          <a:lstStyle/>
          <a:p>
            <a:r>
              <a:rPr lang="ro-RO" i="1" dirty="0">
                <a:solidFill>
                  <a:srgbClr val="002060"/>
                </a:solidFill>
              </a:rPr>
              <a:t>I Targu Mureș, 25-27.05.2017, BUDULAN CONSTANTIN - CNSC</a:t>
            </a:r>
          </a:p>
        </p:txBody>
      </p:sp>
      <p:sp>
        <p:nvSpPr>
          <p:cNvPr id="5" name="Rounded Rectangle 4"/>
          <p:cNvSpPr/>
          <p:nvPr/>
        </p:nvSpPr>
        <p:spPr>
          <a:xfrm>
            <a:off x="683568" y="1196752"/>
            <a:ext cx="7920879" cy="576064"/>
          </a:xfrm>
          <a:prstGeom prst="roundRect">
            <a:avLst/>
          </a:prstGeom>
          <a:ln w="28575"/>
        </p:spPr>
        <p:style>
          <a:lnRef idx="2">
            <a:schemeClr val="dk1"/>
          </a:lnRef>
          <a:fillRef idx="1">
            <a:schemeClr val="lt1"/>
          </a:fillRef>
          <a:effectRef idx="0">
            <a:schemeClr val="dk1"/>
          </a:effectRef>
          <a:fontRef idx="minor">
            <a:schemeClr val="dk1"/>
          </a:fontRef>
        </p:style>
        <p:txBody>
          <a:bodyPr rtlCol="0" anchor="ctr"/>
          <a:lstStyle/>
          <a:p>
            <a:pPr indent="177800" algn="ctr"/>
            <a:r>
              <a:rPr lang="ro-RO" b="1" dirty="0" smtClean="0"/>
              <a:t>PRACTICI ERONATE IN RAPORT DE INTERPRETAREA OFICIALĂ A TRATATELOR ÎN PĂRȚILE PRIVIND MATERIA</a:t>
            </a:r>
            <a:endParaRPr lang="ro-RO" b="1" dirty="0"/>
          </a:p>
        </p:txBody>
      </p:sp>
      <p:sp>
        <p:nvSpPr>
          <p:cNvPr id="6" name="Rounded Rectangle 5"/>
          <p:cNvSpPr/>
          <p:nvPr/>
        </p:nvSpPr>
        <p:spPr>
          <a:xfrm>
            <a:off x="395536" y="2204864"/>
            <a:ext cx="8496944" cy="4176464"/>
          </a:xfrm>
          <a:prstGeom prst="roundRect">
            <a:avLst/>
          </a:prstGeom>
          <a:ln w="28575"/>
        </p:spPr>
        <p:style>
          <a:lnRef idx="2">
            <a:schemeClr val="dk1"/>
          </a:lnRef>
          <a:fillRef idx="1">
            <a:schemeClr val="lt1"/>
          </a:fillRef>
          <a:effectRef idx="0">
            <a:schemeClr val="dk1"/>
          </a:effectRef>
          <a:fontRef idx="minor">
            <a:schemeClr val="dk1"/>
          </a:fontRef>
        </p:style>
        <p:txBody>
          <a:bodyPr rtlCol="0" anchor="t"/>
          <a:lstStyle/>
          <a:p>
            <a:r>
              <a:rPr lang="ro-RO" b="1" dirty="0" smtClean="0"/>
              <a:t>DECIZIA CONSILIULUI nr. 1811/2015</a:t>
            </a:r>
          </a:p>
          <a:p>
            <a:r>
              <a:rPr lang="ro-RO" b="1" dirty="0"/>
              <a:t>Erori din partea </a:t>
            </a:r>
            <a:r>
              <a:rPr lang="ro-RO" b="1" dirty="0" smtClean="0"/>
              <a:t>Consiliului:</a:t>
            </a:r>
            <a:endParaRPr lang="ro-RO" b="1" dirty="0"/>
          </a:p>
          <a:p>
            <a:pPr algn="just"/>
            <a:r>
              <a:rPr lang="ro-RO" dirty="0" smtClean="0">
                <a:solidFill>
                  <a:schemeClr val="tx1"/>
                </a:solidFill>
              </a:rPr>
              <a:t>„</a:t>
            </a:r>
            <a:r>
              <a:rPr lang="ro-RO" b="1" dirty="0"/>
              <a:t>Consiliul constată că autoritatea contractantă, prin respingerea ofertei, ca inacceptabilă, fără a lua în considerare elementele de confirmare prezentate prin răspunsul la clarificări, cu privire la persoanele nominalizate în funcţiile de CQ şi Şef de şantier, precum şi la experienţa similară a terţului susţinător</a:t>
            </a:r>
            <a:r>
              <a:rPr lang="ro-RO" dirty="0"/>
              <a:t>, a încălcat principiul </a:t>
            </a:r>
            <a:r>
              <a:rPr lang="ro-RO" dirty="0" smtClean="0"/>
              <a:t>proporţionalităţii (...);</a:t>
            </a:r>
          </a:p>
          <a:p>
            <a:pPr algn="just"/>
            <a:r>
              <a:rPr lang="ro-RO" dirty="0" smtClean="0">
                <a:solidFill>
                  <a:schemeClr val="tx1"/>
                </a:solidFill>
              </a:rPr>
              <a:t>(...)</a:t>
            </a:r>
          </a:p>
          <a:p>
            <a:pPr algn="just"/>
            <a:r>
              <a:rPr lang="ro-RO" b="1" dirty="0"/>
              <a:t>Prin urmare, </a:t>
            </a:r>
            <a:r>
              <a:rPr lang="ro-RO" b="1" dirty="0">
                <a:solidFill>
                  <a:srgbClr val="FF0000"/>
                </a:solidFill>
              </a:rPr>
              <a:t>pentru clarificarea situaţiei, în cazul în care, în urma verificării răspunsurilor primite, comisia de evaluare constata că mai avea anumite nelămuriri, trebuia să facă aplicarea art. 78 din HG nr. 925/2006 şi </a:t>
            </a:r>
            <a:r>
              <a:rPr lang="ro-RO" b="1" u="sng" dirty="0">
                <a:solidFill>
                  <a:srgbClr val="FF0000"/>
                </a:solidFill>
              </a:rPr>
              <a:t>să-i solicite ofertantei noi clarificări</a:t>
            </a:r>
            <a:r>
              <a:rPr lang="ro-RO" b="1" dirty="0"/>
              <a:t>, formulate clar şi explicit, astfel încât, în urma primirii răspunsurilor, să stabilească cu certitudine îndeplinirea sau nu a cerinţelor documentaţiei de </a:t>
            </a:r>
            <a:r>
              <a:rPr lang="ro-RO" b="1" dirty="0" smtClean="0"/>
              <a:t>atribuire”.</a:t>
            </a:r>
            <a:endParaRPr lang="ro-RO" dirty="0">
              <a:solidFill>
                <a:schemeClr val="tx1"/>
              </a:solidFill>
            </a:endParaRPr>
          </a:p>
          <a:p>
            <a:pPr algn="just"/>
            <a:endParaRPr lang="ro-RO" dirty="0" smtClean="0">
              <a:solidFill>
                <a:schemeClr val="tx1"/>
              </a:solidFill>
            </a:endParaRPr>
          </a:p>
          <a:p>
            <a:endParaRPr lang="ro-RO" sz="2000" b="1" dirty="0">
              <a:solidFill>
                <a:srgbClr val="C00000"/>
              </a:solidFill>
            </a:endParaRPr>
          </a:p>
          <a:p>
            <a:endParaRPr lang="ro-RO" b="1" dirty="0" smtClean="0"/>
          </a:p>
          <a:p>
            <a:endParaRPr lang="ro-RO" b="1" dirty="0"/>
          </a:p>
          <a:p>
            <a:endParaRPr lang="ro-RO" dirty="0"/>
          </a:p>
          <a:p>
            <a:pPr algn="ctr"/>
            <a:endParaRPr lang="ro-RO" b="1" dirty="0" smtClean="0"/>
          </a:p>
          <a:p>
            <a:pPr indent="182563" algn="just"/>
            <a:endParaRPr lang="ro-RO" dirty="0" smtClean="0"/>
          </a:p>
          <a:p>
            <a:pPr algn="just"/>
            <a:endParaRPr lang="ro-RO" sz="2000" dirty="0"/>
          </a:p>
        </p:txBody>
      </p:sp>
      <p:cxnSp>
        <p:nvCxnSpPr>
          <p:cNvPr id="9" name="Straight Arrow Connector 8"/>
          <p:cNvCxnSpPr/>
          <p:nvPr/>
        </p:nvCxnSpPr>
        <p:spPr>
          <a:xfrm>
            <a:off x="5096309" y="1778111"/>
            <a:ext cx="0" cy="432048"/>
          </a:xfrm>
          <a:prstGeom prst="straightConnector1">
            <a:avLst/>
          </a:prstGeom>
          <a:ln w="28575">
            <a:tailEnd type="arrow"/>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97748537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38328"/>
            <a:ext cx="8229600" cy="1074448"/>
          </a:xfrm>
        </p:spPr>
        <p:txBody>
          <a:bodyPr>
            <a:normAutofit/>
          </a:bodyPr>
          <a:lstStyle/>
          <a:p>
            <a:r>
              <a:rPr lang="ro-RO" sz="2400" b="1" dirty="0">
                <a:solidFill>
                  <a:srgbClr val="FF0000"/>
                </a:solidFill>
              </a:rPr>
              <a:t>Regimul </a:t>
            </a:r>
            <a:r>
              <a:rPr lang="ro-RO" sz="2400" b="1" dirty="0" smtClean="0">
                <a:solidFill>
                  <a:srgbClr val="FF0000"/>
                </a:solidFill>
              </a:rPr>
              <a:t>și limitele clarificărilor </a:t>
            </a:r>
            <a:r>
              <a:rPr lang="ro-RO" sz="2400" b="1" dirty="0">
                <a:solidFill>
                  <a:srgbClr val="FF0000"/>
                </a:solidFill>
              </a:rPr>
              <a:t>solicitate pe timpul evaluării ofertelor</a:t>
            </a:r>
            <a:endParaRPr lang="ro-RO" b="1" dirty="0">
              <a:solidFill>
                <a:srgbClr val="FF0000"/>
              </a:solidFill>
            </a:endParaRPr>
          </a:p>
        </p:txBody>
      </p:sp>
      <p:sp>
        <p:nvSpPr>
          <p:cNvPr id="19" name="Footer Placeholder 18"/>
          <p:cNvSpPr>
            <a:spLocks noGrp="1"/>
          </p:cNvSpPr>
          <p:nvPr>
            <p:ph type="ftr" sz="quarter" idx="11"/>
          </p:nvPr>
        </p:nvSpPr>
        <p:spPr>
          <a:xfrm>
            <a:off x="1043608" y="6356350"/>
            <a:ext cx="7560840" cy="365125"/>
          </a:xfrm>
        </p:spPr>
        <p:txBody>
          <a:bodyPr/>
          <a:lstStyle/>
          <a:p>
            <a:r>
              <a:rPr lang="ro-RO" i="1" dirty="0">
                <a:solidFill>
                  <a:srgbClr val="002060"/>
                </a:solidFill>
              </a:rPr>
              <a:t>I Targu Mureș, 25-27.05.2017, BUDULAN CONSTANTIN - CNSC</a:t>
            </a:r>
          </a:p>
        </p:txBody>
      </p:sp>
      <p:sp>
        <p:nvSpPr>
          <p:cNvPr id="5" name="Rounded Rectangle 4"/>
          <p:cNvSpPr/>
          <p:nvPr/>
        </p:nvSpPr>
        <p:spPr>
          <a:xfrm>
            <a:off x="683568" y="1196752"/>
            <a:ext cx="7920879" cy="576064"/>
          </a:xfrm>
          <a:prstGeom prst="roundRect">
            <a:avLst/>
          </a:prstGeom>
          <a:ln w="28575"/>
        </p:spPr>
        <p:style>
          <a:lnRef idx="2">
            <a:schemeClr val="dk1"/>
          </a:lnRef>
          <a:fillRef idx="1">
            <a:schemeClr val="lt1"/>
          </a:fillRef>
          <a:effectRef idx="0">
            <a:schemeClr val="dk1"/>
          </a:effectRef>
          <a:fontRef idx="minor">
            <a:schemeClr val="dk1"/>
          </a:fontRef>
        </p:style>
        <p:txBody>
          <a:bodyPr rtlCol="0" anchor="ctr"/>
          <a:lstStyle/>
          <a:p>
            <a:pPr indent="177800" algn="ctr"/>
            <a:r>
              <a:rPr lang="ro-RO" b="1" dirty="0" smtClean="0"/>
              <a:t>PRACTICI ERONATE IN RAPORT DE INTERPRETAREA OFICIALĂ A TRATATELOR ÎN PĂRȚILE PRIVIND MATERIA</a:t>
            </a:r>
            <a:endParaRPr lang="ro-RO" b="1" dirty="0"/>
          </a:p>
        </p:txBody>
      </p:sp>
      <p:sp>
        <p:nvSpPr>
          <p:cNvPr id="6" name="Rounded Rectangle 5"/>
          <p:cNvSpPr/>
          <p:nvPr/>
        </p:nvSpPr>
        <p:spPr>
          <a:xfrm>
            <a:off x="395536" y="2204864"/>
            <a:ext cx="8496944" cy="4176464"/>
          </a:xfrm>
          <a:prstGeom prst="roundRect">
            <a:avLst/>
          </a:prstGeom>
          <a:ln w="28575"/>
        </p:spPr>
        <p:style>
          <a:lnRef idx="2">
            <a:schemeClr val="dk1"/>
          </a:lnRef>
          <a:fillRef idx="1">
            <a:schemeClr val="lt1"/>
          </a:fillRef>
          <a:effectRef idx="0">
            <a:schemeClr val="dk1"/>
          </a:effectRef>
          <a:fontRef idx="minor">
            <a:schemeClr val="dk1"/>
          </a:fontRef>
        </p:style>
        <p:txBody>
          <a:bodyPr rtlCol="0" anchor="t"/>
          <a:lstStyle/>
          <a:p>
            <a:r>
              <a:rPr lang="ro-RO" b="1" dirty="0" smtClean="0"/>
              <a:t>DECIZIA CONSILIULUI nr. 1811/2015</a:t>
            </a:r>
          </a:p>
          <a:p>
            <a:r>
              <a:rPr lang="ro-RO" b="1" dirty="0"/>
              <a:t>Erori din partea </a:t>
            </a:r>
            <a:r>
              <a:rPr lang="ro-RO" b="1" dirty="0" smtClean="0"/>
              <a:t>Consiliului:</a:t>
            </a:r>
            <a:endParaRPr lang="ro-RO" b="1" dirty="0"/>
          </a:p>
          <a:p>
            <a:pPr algn="just"/>
            <a:r>
              <a:rPr lang="ro-RO" dirty="0" smtClean="0">
                <a:solidFill>
                  <a:schemeClr val="tx1"/>
                </a:solidFill>
              </a:rPr>
              <a:t>„</a:t>
            </a:r>
            <a:r>
              <a:rPr lang="ro-RO" b="1" dirty="0"/>
              <a:t>Consiliul constată că autoritatea contractantă, prin respingerea ofertei, ca inacceptabilă, fără a lua în considerare elementele de confirmare prezentate prin răspunsul la clarificări, cu privire la persoanele nominalizate în funcţiile de CQ şi Şef de şantier, precum şi la experienţa similară a terţului susţinător</a:t>
            </a:r>
            <a:r>
              <a:rPr lang="ro-RO" dirty="0"/>
              <a:t>, a încălcat principiul </a:t>
            </a:r>
            <a:r>
              <a:rPr lang="ro-RO" dirty="0" smtClean="0"/>
              <a:t>proporţionalităţii ??? (...);</a:t>
            </a:r>
          </a:p>
          <a:p>
            <a:pPr algn="just"/>
            <a:r>
              <a:rPr lang="ro-RO" dirty="0" smtClean="0">
                <a:solidFill>
                  <a:schemeClr val="tx1"/>
                </a:solidFill>
              </a:rPr>
              <a:t>(...)</a:t>
            </a:r>
          </a:p>
          <a:p>
            <a:pPr algn="just"/>
            <a:r>
              <a:rPr lang="ro-RO" b="1" dirty="0"/>
              <a:t>Prin urmare, </a:t>
            </a:r>
            <a:r>
              <a:rPr lang="ro-RO" b="1" dirty="0">
                <a:solidFill>
                  <a:srgbClr val="FF0000"/>
                </a:solidFill>
              </a:rPr>
              <a:t>pentru clarificarea situaţiei, în cazul în care, în urma verificării răspunsurilor primite, </a:t>
            </a:r>
            <a:r>
              <a:rPr lang="ro-RO" b="1" u="sng" dirty="0">
                <a:solidFill>
                  <a:srgbClr val="FF0000"/>
                </a:solidFill>
              </a:rPr>
              <a:t>comisia de evaluare constata că mai avea anumite nelămuriri</a:t>
            </a:r>
            <a:r>
              <a:rPr lang="ro-RO" b="1" dirty="0">
                <a:solidFill>
                  <a:srgbClr val="FF0000"/>
                </a:solidFill>
              </a:rPr>
              <a:t>, trebuia să facă aplicarea art. 78 din HG nr. 925/2006 şi </a:t>
            </a:r>
            <a:r>
              <a:rPr lang="ro-RO" b="1" u="sng" dirty="0">
                <a:solidFill>
                  <a:srgbClr val="FF0000"/>
                </a:solidFill>
              </a:rPr>
              <a:t>să-i solicite ofertantei noi clarificări</a:t>
            </a:r>
            <a:r>
              <a:rPr lang="ro-RO" b="1" dirty="0"/>
              <a:t>, formulate clar şi explicit, astfel încât, în urma primirii răspunsurilor, să stabilească cu certitudine îndeplinirea sau nu a cerinţelor documentaţiei de </a:t>
            </a:r>
            <a:r>
              <a:rPr lang="ro-RO" b="1" dirty="0" smtClean="0"/>
              <a:t>atribuire”.</a:t>
            </a:r>
            <a:endParaRPr lang="ro-RO" dirty="0">
              <a:solidFill>
                <a:schemeClr val="tx1"/>
              </a:solidFill>
            </a:endParaRPr>
          </a:p>
          <a:p>
            <a:pPr algn="just"/>
            <a:endParaRPr lang="ro-RO" dirty="0" smtClean="0">
              <a:solidFill>
                <a:schemeClr val="tx1"/>
              </a:solidFill>
            </a:endParaRPr>
          </a:p>
          <a:p>
            <a:endParaRPr lang="ro-RO" sz="2000" b="1" dirty="0">
              <a:solidFill>
                <a:srgbClr val="C00000"/>
              </a:solidFill>
            </a:endParaRPr>
          </a:p>
          <a:p>
            <a:endParaRPr lang="ro-RO" b="1" dirty="0" smtClean="0"/>
          </a:p>
          <a:p>
            <a:endParaRPr lang="ro-RO" b="1" dirty="0"/>
          </a:p>
          <a:p>
            <a:endParaRPr lang="ro-RO" dirty="0"/>
          </a:p>
          <a:p>
            <a:pPr algn="ctr"/>
            <a:endParaRPr lang="ro-RO" b="1" dirty="0" smtClean="0"/>
          </a:p>
          <a:p>
            <a:pPr indent="182563" algn="just"/>
            <a:endParaRPr lang="ro-RO" dirty="0" smtClean="0"/>
          </a:p>
          <a:p>
            <a:pPr algn="just"/>
            <a:endParaRPr lang="ro-RO" sz="2000" dirty="0"/>
          </a:p>
        </p:txBody>
      </p:sp>
      <p:cxnSp>
        <p:nvCxnSpPr>
          <p:cNvPr id="9" name="Straight Arrow Connector 8"/>
          <p:cNvCxnSpPr/>
          <p:nvPr/>
        </p:nvCxnSpPr>
        <p:spPr>
          <a:xfrm>
            <a:off x="5096309" y="1778111"/>
            <a:ext cx="0" cy="432048"/>
          </a:xfrm>
          <a:prstGeom prst="straightConnector1">
            <a:avLst/>
          </a:prstGeom>
          <a:ln w="28575">
            <a:tailEnd type="arrow"/>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89664011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38328"/>
            <a:ext cx="8229600" cy="1074448"/>
          </a:xfrm>
        </p:spPr>
        <p:txBody>
          <a:bodyPr>
            <a:normAutofit/>
          </a:bodyPr>
          <a:lstStyle/>
          <a:p>
            <a:r>
              <a:rPr lang="ro-RO" sz="2400" b="1" dirty="0">
                <a:solidFill>
                  <a:srgbClr val="FF0000"/>
                </a:solidFill>
              </a:rPr>
              <a:t>Regimul </a:t>
            </a:r>
            <a:r>
              <a:rPr lang="ro-RO" sz="2400" b="1" dirty="0" smtClean="0">
                <a:solidFill>
                  <a:srgbClr val="FF0000"/>
                </a:solidFill>
              </a:rPr>
              <a:t>și limitele clarificărilor </a:t>
            </a:r>
            <a:r>
              <a:rPr lang="ro-RO" sz="2400" b="1" dirty="0">
                <a:solidFill>
                  <a:srgbClr val="FF0000"/>
                </a:solidFill>
              </a:rPr>
              <a:t>solicitate pe timpul evaluării ofertelor</a:t>
            </a:r>
            <a:endParaRPr lang="ro-RO" b="1" dirty="0">
              <a:solidFill>
                <a:srgbClr val="FF0000"/>
              </a:solidFill>
            </a:endParaRPr>
          </a:p>
        </p:txBody>
      </p:sp>
      <p:sp>
        <p:nvSpPr>
          <p:cNvPr id="19" name="Footer Placeholder 18"/>
          <p:cNvSpPr>
            <a:spLocks noGrp="1"/>
          </p:cNvSpPr>
          <p:nvPr>
            <p:ph type="ftr" sz="quarter" idx="11"/>
          </p:nvPr>
        </p:nvSpPr>
        <p:spPr>
          <a:xfrm>
            <a:off x="1043608" y="6356350"/>
            <a:ext cx="7560840" cy="365125"/>
          </a:xfrm>
        </p:spPr>
        <p:txBody>
          <a:bodyPr/>
          <a:lstStyle/>
          <a:p>
            <a:r>
              <a:rPr lang="ro-RO" i="1" dirty="0">
                <a:solidFill>
                  <a:srgbClr val="002060"/>
                </a:solidFill>
              </a:rPr>
              <a:t>I Targu Mureș, 25-27.05.2017, BUDULAN CONSTANTIN - CNSC</a:t>
            </a:r>
          </a:p>
        </p:txBody>
      </p:sp>
      <p:sp>
        <p:nvSpPr>
          <p:cNvPr id="5" name="Rounded Rectangle 4"/>
          <p:cNvSpPr/>
          <p:nvPr/>
        </p:nvSpPr>
        <p:spPr>
          <a:xfrm>
            <a:off x="683568" y="1196752"/>
            <a:ext cx="7920879" cy="576064"/>
          </a:xfrm>
          <a:prstGeom prst="roundRect">
            <a:avLst/>
          </a:prstGeom>
          <a:ln w="28575"/>
        </p:spPr>
        <p:style>
          <a:lnRef idx="2">
            <a:schemeClr val="dk1"/>
          </a:lnRef>
          <a:fillRef idx="1">
            <a:schemeClr val="lt1"/>
          </a:fillRef>
          <a:effectRef idx="0">
            <a:schemeClr val="dk1"/>
          </a:effectRef>
          <a:fontRef idx="minor">
            <a:schemeClr val="dk1"/>
          </a:fontRef>
        </p:style>
        <p:txBody>
          <a:bodyPr rtlCol="0" anchor="ctr"/>
          <a:lstStyle/>
          <a:p>
            <a:pPr indent="177800" algn="ctr"/>
            <a:r>
              <a:rPr lang="ro-RO" b="1" dirty="0" smtClean="0"/>
              <a:t>PRACTICI ERONATE IN RAPORT DE INTERPRETAREA OFICIALĂ A TRATATELOR ÎN PĂRȚILE PRIVIND MATERIA</a:t>
            </a:r>
            <a:endParaRPr lang="ro-RO" b="1" dirty="0"/>
          </a:p>
        </p:txBody>
      </p:sp>
      <p:sp>
        <p:nvSpPr>
          <p:cNvPr id="6" name="Rounded Rectangle 5"/>
          <p:cNvSpPr/>
          <p:nvPr/>
        </p:nvSpPr>
        <p:spPr>
          <a:xfrm>
            <a:off x="395536" y="2204864"/>
            <a:ext cx="8496944" cy="4176464"/>
          </a:xfrm>
          <a:prstGeom prst="roundRect">
            <a:avLst/>
          </a:prstGeom>
          <a:ln w="28575"/>
        </p:spPr>
        <p:style>
          <a:lnRef idx="2">
            <a:schemeClr val="dk1"/>
          </a:lnRef>
          <a:fillRef idx="1">
            <a:schemeClr val="lt1"/>
          </a:fillRef>
          <a:effectRef idx="0">
            <a:schemeClr val="dk1"/>
          </a:effectRef>
          <a:fontRef idx="minor">
            <a:schemeClr val="dk1"/>
          </a:fontRef>
        </p:style>
        <p:txBody>
          <a:bodyPr rtlCol="0" anchor="t"/>
          <a:lstStyle/>
          <a:p>
            <a:r>
              <a:rPr lang="ro-RO" b="1" dirty="0" smtClean="0"/>
              <a:t>DECIZIA CONSILIULUI nr. 1811/2015</a:t>
            </a:r>
          </a:p>
          <a:p>
            <a:pPr marL="285750" indent="-285750" algn="just">
              <a:buFontTx/>
              <a:buChar char="-"/>
            </a:pPr>
            <a:r>
              <a:rPr lang="ro-RO" sz="2000" dirty="0" smtClean="0">
                <a:solidFill>
                  <a:schemeClr val="tx1"/>
                </a:solidFill>
              </a:rPr>
              <a:t>Nu a fost atacată în termen legal, consolidându-și caracterul definitiv;</a:t>
            </a:r>
          </a:p>
          <a:p>
            <a:pPr marL="285750" indent="-285750" algn="just">
              <a:buFontTx/>
              <a:buChar char="-"/>
            </a:pPr>
            <a:r>
              <a:rPr lang="ro-RO" sz="2000" dirty="0" smtClean="0">
                <a:solidFill>
                  <a:schemeClr val="tx1"/>
                </a:solidFill>
              </a:rPr>
              <a:t>La punerea în aplicare, autoritatea contractantă a declarat oferta contestatoarei admisibilă și câștigătoare;</a:t>
            </a:r>
          </a:p>
          <a:p>
            <a:pPr marL="285750" indent="-285750" algn="just">
              <a:buFontTx/>
              <a:buChar char="-"/>
            </a:pPr>
            <a:r>
              <a:rPr lang="ro-RO" sz="2000" dirty="0" smtClean="0">
                <a:solidFill>
                  <a:schemeClr val="tx1"/>
                </a:solidFill>
              </a:rPr>
              <a:t>Rezultatul procedurii a fost contestat de ofertantul concurent, contestație care a fost respinsă, prin Decizia nr. 32/2016, reținându-se că: „</a:t>
            </a:r>
            <a:r>
              <a:rPr lang="ro-RO" sz="2000" i="1" dirty="0" smtClean="0">
                <a:solidFill>
                  <a:srgbClr val="FF0000"/>
                </a:solidFill>
              </a:rPr>
              <a:t>Întrucât </a:t>
            </a:r>
            <a:r>
              <a:rPr lang="ro-RO" sz="2000" i="1" dirty="0">
                <a:solidFill>
                  <a:srgbClr val="FF0000"/>
                </a:solidFill>
              </a:rPr>
              <a:t>petenta a ales să adopte o atitudine de pasivitate şi lipsă de diligenţă, neintervenind în cauza respectivă şi/sau netacând în termen legal Decizia Consiliului nr. </a:t>
            </a:r>
            <a:r>
              <a:rPr lang="ro-RO" sz="2000" i="1" dirty="0" smtClean="0">
                <a:solidFill>
                  <a:srgbClr val="FF0000"/>
                </a:solidFill>
              </a:rPr>
              <a:t>1811 </a:t>
            </a:r>
            <a:r>
              <a:rPr lang="ro-RO" sz="2000" i="1" dirty="0">
                <a:solidFill>
                  <a:srgbClr val="FF0000"/>
                </a:solidFill>
              </a:rPr>
              <a:t>din 28.10.2015, aceasta a rămas definitivă şi obligatorie, orice încercare a petentei de reformare a respectivei decizii fiind tardivă, dar şi inadmisibilă pe calea contestaţiei adresată </a:t>
            </a:r>
            <a:r>
              <a:rPr lang="ro-RO" sz="2000" i="1" dirty="0" smtClean="0">
                <a:solidFill>
                  <a:srgbClr val="FF0000"/>
                </a:solidFill>
              </a:rPr>
              <a:t>Consiliului</a:t>
            </a:r>
            <a:r>
              <a:rPr lang="ro-RO" sz="2000" dirty="0" smtClean="0"/>
              <a:t>”.</a:t>
            </a:r>
            <a:endParaRPr lang="ro-RO" dirty="0">
              <a:solidFill>
                <a:schemeClr val="tx1"/>
              </a:solidFill>
            </a:endParaRPr>
          </a:p>
          <a:p>
            <a:pPr algn="just"/>
            <a:endParaRPr lang="ro-RO" dirty="0" smtClean="0">
              <a:solidFill>
                <a:schemeClr val="tx1"/>
              </a:solidFill>
            </a:endParaRPr>
          </a:p>
          <a:p>
            <a:endParaRPr lang="ro-RO" sz="2000" b="1" dirty="0">
              <a:solidFill>
                <a:srgbClr val="C00000"/>
              </a:solidFill>
            </a:endParaRPr>
          </a:p>
          <a:p>
            <a:endParaRPr lang="ro-RO" b="1" dirty="0" smtClean="0"/>
          </a:p>
          <a:p>
            <a:endParaRPr lang="ro-RO" b="1" dirty="0"/>
          </a:p>
          <a:p>
            <a:endParaRPr lang="ro-RO" dirty="0"/>
          </a:p>
          <a:p>
            <a:pPr algn="ctr"/>
            <a:endParaRPr lang="ro-RO" b="1" dirty="0" smtClean="0"/>
          </a:p>
          <a:p>
            <a:pPr indent="182563" algn="just"/>
            <a:endParaRPr lang="ro-RO" dirty="0" smtClean="0"/>
          </a:p>
          <a:p>
            <a:pPr algn="just"/>
            <a:endParaRPr lang="ro-RO" sz="2000" dirty="0"/>
          </a:p>
        </p:txBody>
      </p:sp>
      <p:cxnSp>
        <p:nvCxnSpPr>
          <p:cNvPr id="9" name="Straight Arrow Connector 8"/>
          <p:cNvCxnSpPr/>
          <p:nvPr/>
        </p:nvCxnSpPr>
        <p:spPr>
          <a:xfrm>
            <a:off x="5096309" y="1778111"/>
            <a:ext cx="0" cy="432048"/>
          </a:xfrm>
          <a:prstGeom prst="straightConnector1">
            <a:avLst/>
          </a:prstGeom>
          <a:ln w="28575">
            <a:tailEnd type="arrow"/>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35966274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38328"/>
            <a:ext cx="8229600" cy="1074448"/>
          </a:xfrm>
        </p:spPr>
        <p:txBody>
          <a:bodyPr>
            <a:normAutofit/>
          </a:bodyPr>
          <a:lstStyle/>
          <a:p>
            <a:r>
              <a:rPr lang="ro-RO" sz="2400" b="1" dirty="0">
                <a:solidFill>
                  <a:srgbClr val="FF0000"/>
                </a:solidFill>
              </a:rPr>
              <a:t>Regimul </a:t>
            </a:r>
            <a:r>
              <a:rPr lang="ro-RO" sz="2400" b="1" dirty="0" smtClean="0">
                <a:solidFill>
                  <a:srgbClr val="FF0000"/>
                </a:solidFill>
              </a:rPr>
              <a:t>și limitele clarificărilor </a:t>
            </a:r>
            <a:r>
              <a:rPr lang="ro-RO" sz="2400" b="1" dirty="0">
                <a:solidFill>
                  <a:srgbClr val="FF0000"/>
                </a:solidFill>
              </a:rPr>
              <a:t>solicitate pe timpul evaluării ofertelor</a:t>
            </a:r>
            <a:endParaRPr lang="ro-RO" b="1" dirty="0">
              <a:solidFill>
                <a:srgbClr val="FF0000"/>
              </a:solidFill>
            </a:endParaRPr>
          </a:p>
        </p:txBody>
      </p:sp>
      <p:sp>
        <p:nvSpPr>
          <p:cNvPr id="19" name="Footer Placeholder 18"/>
          <p:cNvSpPr>
            <a:spLocks noGrp="1"/>
          </p:cNvSpPr>
          <p:nvPr>
            <p:ph type="ftr" sz="quarter" idx="11"/>
          </p:nvPr>
        </p:nvSpPr>
        <p:spPr>
          <a:xfrm>
            <a:off x="1043608" y="6356350"/>
            <a:ext cx="7560840" cy="365125"/>
          </a:xfrm>
        </p:spPr>
        <p:txBody>
          <a:bodyPr/>
          <a:lstStyle/>
          <a:p>
            <a:r>
              <a:rPr lang="ro-RO" i="1" dirty="0">
                <a:solidFill>
                  <a:srgbClr val="002060"/>
                </a:solidFill>
              </a:rPr>
              <a:t>I Targu Mureș, 25-27.05.2017, BUDULAN CONSTANTIN - CNSC</a:t>
            </a:r>
          </a:p>
        </p:txBody>
      </p:sp>
      <p:sp>
        <p:nvSpPr>
          <p:cNvPr id="5" name="Rounded Rectangle 4"/>
          <p:cNvSpPr/>
          <p:nvPr/>
        </p:nvSpPr>
        <p:spPr>
          <a:xfrm>
            <a:off x="683568" y="1196752"/>
            <a:ext cx="7920879" cy="576064"/>
          </a:xfrm>
          <a:prstGeom prst="roundRect">
            <a:avLst/>
          </a:prstGeom>
          <a:ln w="28575"/>
        </p:spPr>
        <p:style>
          <a:lnRef idx="2">
            <a:schemeClr val="dk1"/>
          </a:lnRef>
          <a:fillRef idx="1">
            <a:schemeClr val="lt1"/>
          </a:fillRef>
          <a:effectRef idx="0">
            <a:schemeClr val="dk1"/>
          </a:effectRef>
          <a:fontRef idx="minor">
            <a:schemeClr val="dk1"/>
          </a:fontRef>
        </p:style>
        <p:txBody>
          <a:bodyPr rtlCol="0" anchor="ctr"/>
          <a:lstStyle/>
          <a:p>
            <a:pPr indent="177800" algn="ctr"/>
            <a:r>
              <a:rPr lang="ro-RO" b="1" dirty="0" smtClean="0"/>
              <a:t>PRACTICI ERONATE IN RAPORT DE INTERPRETAREA OFICIALĂ A TRATATELOR ÎN PĂRȚILE PRIVIND MATERIA</a:t>
            </a:r>
            <a:endParaRPr lang="ro-RO" b="1" dirty="0"/>
          </a:p>
        </p:txBody>
      </p:sp>
      <p:sp>
        <p:nvSpPr>
          <p:cNvPr id="6" name="Rounded Rectangle 5"/>
          <p:cNvSpPr/>
          <p:nvPr/>
        </p:nvSpPr>
        <p:spPr>
          <a:xfrm>
            <a:off x="395536" y="2204864"/>
            <a:ext cx="8496944" cy="4176464"/>
          </a:xfrm>
          <a:prstGeom prst="roundRect">
            <a:avLst/>
          </a:prstGeom>
          <a:ln w="28575"/>
        </p:spPr>
        <p:style>
          <a:lnRef idx="2">
            <a:schemeClr val="dk1"/>
          </a:lnRef>
          <a:fillRef idx="1">
            <a:schemeClr val="lt1"/>
          </a:fillRef>
          <a:effectRef idx="0">
            <a:schemeClr val="dk1"/>
          </a:effectRef>
          <a:fontRef idx="minor">
            <a:schemeClr val="dk1"/>
          </a:fontRef>
        </p:style>
        <p:txBody>
          <a:bodyPr rtlCol="0" anchor="t"/>
          <a:lstStyle/>
          <a:p>
            <a:r>
              <a:rPr lang="ro-RO" b="1" dirty="0" smtClean="0"/>
              <a:t>DECIZIA CONSILIULUI nr. 32/2016 – atacată cu plângere;</a:t>
            </a:r>
          </a:p>
          <a:p>
            <a:r>
              <a:rPr lang="ro-RO" dirty="0" smtClean="0"/>
              <a:t>Prin DECIZIA </a:t>
            </a:r>
            <a:r>
              <a:rPr lang="ro-RO" dirty="0"/>
              <a:t>CIVILĂ </a:t>
            </a:r>
            <a:r>
              <a:rPr lang="ro-RO" dirty="0" smtClean="0"/>
              <a:t>nr. 399/2016, plângere a fost admisă, reținându-se astfel:</a:t>
            </a:r>
            <a:endParaRPr lang="ro-RO" b="1" dirty="0" smtClean="0"/>
          </a:p>
          <a:p>
            <a:pPr algn="just"/>
            <a:r>
              <a:rPr lang="ro-RO" dirty="0" smtClean="0">
                <a:solidFill>
                  <a:schemeClr val="tx1"/>
                </a:solidFill>
              </a:rPr>
              <a:t>„</a:t>
            </a:r>
            <a:r>
              <a:rPr lang="ro-RO" i="1" dirty="0" smtClean="0"/>
              <a:t>Reiese </a:t>
            </a:r>
            <a:r>
              <a:rPr lang="ro-RO" i="1" dirty="0"/>
              <a:t>din norme că pentru respectarea egalităţii de tratament proporţionalităţii se impune ca, în principiu ofertele să nu poată fi modificate după data limită de depunere stabilită, indiferent de cine a iniţiat un astfel de demers</a:t>
            </a:r>
            <a:r>
              <a:rPr lang="ro-RO" i="1" dirty="0" smtClean="0"/>
              <a:t>, iar </a:t>
            </a:r>
            <a:r>
              <a:rPr lang="ro-RO" i="1" dirty="0"/>
              <a:t>orice clarificare să nu conducă la modificări. O acceptare ulterioară a depunerii de către un ofertant a documentelor ar exclude posibilitatea celorlalţi ofertanţi de a completa documentaţia şi de posibilitate a unei evaluări </a:t>
            </a:r>
            <a:r>
              <a:rPr lang="ro-RO" i="1" dirty="0" smtClean="0"/>
              <a:t>proporţionale, </a:t>
            </a:r>
            <a:r>
              <a:rPr lang="ro-RO" i="1" dirty="0"/>
              <a:t>egale.</a:t>
            </a:r>
          </a:p>
          <a:p>
            <a:pPr algn="just"/>
            <a:r>
              <a:rPr lang="ro-RO" i="1" dirty="0"/>
              <a:t> </a:t>
            </a:r>
            <a:r>
              <a:rPr lang="ro-RO" i="1" dirty="0" smtClean="0"/>
              <a:t>Actele </a:t>
            </a:r>
            <a:r>
              <a:rPr lang="ro-RO" i="1" dirty="0"/>
              <a:t>dosarului evidenţiază că la reluarea procedurii au fost solicitate repetat clarificări intimatei, că la răspunsurile date au fost depuse şi documente precum: liste materiale, oferte preţ - material lemnos, ţigle. Mai atestă actele că pe lângă clarificări legate de justificarea unor cerinţe punctuale au fost solicitate de autoritate şi repetate </a:t>
            </a:r>
            <a:r>
              <a:rPr lang="ro-RO" i="1" dirty="0" smtClean="0"/>
              <a:t>evidenţieri,  precizări </a:t>
            </a:r>
            <a:r>
              <a:rPr lang="ro-RO" i="1" dirty="0"/>
              <a:t>tehnologice pentru execuţie </a:t>
            </a:r>
            <a:r>
              <a:rPr lang="ro-RO" i="1" dirty="0" smtClean="0"/>
              <a:t>lucrări</a:t>
            </a:r>
            <a:r>
              <a:rPr lang="ro-RO" dirty="0" smtClean="0"/>
              <a:t>”.</a:t>
            </a:r>
            <a:endParaRPr lang="ro-RO" dirty="0"/>
          </a:p>
          <a:p>
            <a:pPr algn="just"/>
            <a:endParaRPr lang="ro-RO" dirty="0" smtClean="0">
              <a:solidFill>
                <a:schemeClr val="tx1"/>
              </a:solidFill>
            </a:endParaRPr>
          </a:p>
          <a:p>
            <a:endParaRPr lang="ro-RO" sz="2000" b="1" dirty="0">
              <a:solidFill>
                <a:srgbClr val="C00000"/>
              </a:solidFill>
            </a:endParaRPr>
          </a:p>
          <a:p>
            <a:endParaRPr lang="ro-RO" b="1" dirty="0" smtClean="0"/>
          </a:p>
          <a:p>
            <a:endParaRPr lang="ro-RO" b="1" dirty="0"/>
          </a:p>
          <a:p>
            <a:endParaRPr lang="ro-RO" dirty="0"/>
          </a:p>
          <a:p>
            <a:pPr algn="ctr"/>
            <a:endParaRPr lang="ro-RO" b="1" dirty="0" smtClean="0"/>
          </a:p>
          <a:p>
            <a:pPr indent="182563" algn="just"/>
            <a:endParaRPr lang="ro-RO" dirty="0" smtClean="0"/>
          </a:p>
          <a:p>
            <a:pPr algn="just"/>
            <a:endParaRPr lang="ro-RO" sz="2000" dirty="0"/>
          </a:p>
        </p:txBody>
      </p:sp>
      <p:cxnSp>
        <p:nvCxnSpPr>
          <p:cNvPr id="9" name="Straight Arrow Connector 8"/>
          <p:cNvCxnSpPr/>
          <p:nvPr/>
        </p:nvCxnSpPr>
        <p:spPr>
          <a:xfrm>
            <a:off x="5096309" y="1778111"/>
            <a:ext cx="0" cy="432048"/>
          </a:xfrm>
          <a:prstGeom prst="straightConnector1">
            <a:avLst/>
          </a:prstGeom>
          <a:ln w="28575">
            <a:tailEnd type="arrow"/>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28887112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38328"/>
            <a:ext cx="8229600" cy="1074448"/>
          </a:xfrm>
        </p:spPr>
        <p:txBody>
          <a:bodyPr>
            <a:normAutofit/>
          </a:bodyPr>
          <a:lstStyle/>
          <a:p>
            <a:r>
              <a:rPr lang="ro-RO" sz="2400" b="1" dirty="0">
                <a:solidFill>
                  <a:srgbClr val="FF0000"/>
                </a:solidFill>
              </a:rPr>
              <a:t>Regimul </a:t>
            </a:r>
            <a:r>
              <a:rPr lang="ro-RO" sz="2400" b="1" dirty="0" smtClean="0">
                <a:solidFill>
                  <a:srgbClr val="FF0000"/>
                </a:solidFill>
              </a:rPr>
              <a:t>și limitele clarificărilor </a:t>
            </a:r>
            <a:r>
              <a:rPr lang="ro-RO" sz="2400" b="1" dirty="0">
                <a:solidFill>
                  <a:srgbClr val="FF0000"/>
                </a:solidFill>
              </a:rPr>
              <a:t>solicitate pe timpul evaluării ofertelor</a:t>
            </a:r>
            <a:endParaRPr lang="ro-RO" b="1" dirty="0">
              <a:solidFill>
                <a:srgbClr val="FF0000"/>
              </a:solidFill>
            </a:endParaRPr>
          </a:p>
        </p:txBody>
      </p:sp>
      <p:sp>
        <p:nvSpPr>
          <p:cNvPr id="19" name="Footer Placeholder 18"/>
          <p:cNvSpPr>
            <a:spLocks noGrp="1"/>
          </p:cNvSpPr>
          <p:nvPr>
            <p:ph type="ftr" sz="quarter" idx="11"/>
          </p:nvPr>
        </p:nvSpPr>
        <p:spPr>
          <a:xfrm>
            <a:off x="1043608" y="6356350"/>
            <a:ext cx="7560840" cy="365125"/>
          </a:xfrm>
        </p:spPr>
        <p:txBody>
          <a:bodyPr/>
          <a:lstStyle/>
          <a:p>
            <a:r>
              <a:rPr lang="ro-RO" i="1" dirty="0">
                <a:solidFill>
                  <a:srgbClr val="002060"/>
                </a:solidFill>
              </a:rPr>
              <a:t>I Targu Mureș, 25-27.05.2017, BUDULAN CONSTANTIN - CNSC</a:t>
            </a:r>
          </a:p>
        </p:txBody>
      </p:sp>
      <p:sp>
        <p:nvSpPr>
          <p:cNvPr id="5" name="Rounded Rectangle 4"/>
          <p:cNvSpPr/>
          <p:nvPr/>
        </p:nvSpPr>
        <p:spPr>
          <a:xfrm>
            <a:off x="683568" y="1196752"/>
            <a:ext cx="7920879" cy="576064"/>
          </a:xfrm>
          <a:prstGeom prst="roundRect">
            <a:avLst/>
          </a:prstGeom>
          <a:ln w="28575"/>
        </p:spPr>
        <p:style>
          <a:lnRef idx="2">
            <a:schemeClr val="dk1"/>
          </a:lnRef>
          <a:fillRef idx="1">
            <a:schemeClr val="lt1"/>
          </a:fillRef>
          <a:effectRef idx="0">
            <a:schemeClr val="dk1"/>
          </a:effectRef>
          <a:fontRef idx="minor">
            <a:schemeClr val="dk1"/>
          </a:fontRef>
        </p:style>
        <p:txBody>
          <a:bodyPr rtlCol="0" anchor="ctr"/>
          <a:lstStyle/>
          <a:p>
            <a:pPr indent="177800" algn="ctr"/>
            <a:r>
              <a:rPr lang="ro-RO" b="1" dirty="0" smtClean="0"/>
              <a:t>PRACTICI ERONATE IN RAPORT DE INTERPRETAREA OFICIALĂ A TRATATELOR ÎN PĂRȚILE PRIVIND MATERIA</a:t>
            </a:r>
            <a:endParaRPr lang="ro-RO" b="1" dirty="0"/>
          </a:p>
        </p:txBody>
      </p:sp>
      <p:sp>
        <p:nvSpPr>
          <p:cNvPr id="6" name="Rounded Rectangle 5"/>
          <p:cNvSpPr/>
          <p:nvPr/>
        </p:nvSpPr>
        <p:spPr>
          <a:xfrm>
            <a:off x="395536" y="2204864"/>
            <a:ext cx="8496944" cy="4176464"/>
          </a:xfrm>
          <a:prstGeom prst="roundRect">
            <a:avLst/>
          </a:prstGeom>
          <a:ln w="28575"/>
        </p:spPr>
        <p:style>
          <a:lnRef idx="2">
            <a:schemeClr val="dk1"/>
          </a:lnRef>
          <a:fillRef idx="1">
            <a:schemeClr val="lt1"/>
          </a:fillRef>
          <a:effectRef idx="0">
            <a:schemeClr val="dk1"/>
          </a:effectRef>
          <a:fontRef idx="minor">
            <a:schemeClr val="dk1"/>
          </a:fontRef>
        </p:style>
        <p:txBody>
          <a:bodyPr rtlCol="0" anchor="t"/>
          <a:lstStyle/>
          <a:p>
            <a:pPr indent="84138" algn="just"/>
            <a:r>
              <a:rPr lang="ro-RO" dirty="0" smtClean="0"/>
              <a:t>Urmare a  DECIZIEI CIVILE nr. 399/2016, autoritatea contractantă a decis anularea procedurii, măsură contestată de ambii operatori economici.</a:t>
            </a:r>
          </a:p>
          <a:p>
            <a:pPr indent="84138" algn="just"/>
            <a:r>
              <a:rPr lang="ro-RO" smtClean="0"/>
              <a:t>Prin </a:t>
            </a:r>
            <a:r>
              <a:rPr lang="ro-RO" smtClean="0"/>
              <a:t>Decizia </a:t>
            </a:r>
            <a:r>
              <a:rPr lang="ro-RO" dirty="0" smtClean="0"/>
              <a:t>Consiliului nr. 1027/13.06.2016, ambele contestații au fost respinse pe cale de excepție, ca inadmisibile, pentru neparcurgerea procedurii de notificare prealabilă a autorității contractante.</a:t>
            </a:r>
          </a:p>
          <a:p>
            <a:pPr indent="84138" algn="just"/>
            <a:r>
              <a:rPr lang="ro-RO" dirty="0" smtClean="0"/>
              <a:t>Și decizia </a:t>
            </a:r>
            <a:r>
              <a:rPr lang="ro-RO" dirty="0"/>
              <a:t>nr. </a:t>
            </a:r>
            <a:r>
              <a:rPr lang="ro-RO" dirty="0" smtClean="0"/>
              <a:t>1027/13.06.2016 a fost atacată cu plângeri, care au fost admise prin </a:t>
            </a:r>
            <a:r>
              <a:rPr lang="ro-RO" dirty="0"/>
              <a:t>DECIZIA CIVILĂ </a:t>
            </a:r>
            <a:r>
              <a:rPr lang="ro-RO" dirty="0" smtClean="0"/>
              <a:t>nr</a:t>
            </a:r>
            <a:r>
              <a:rPr lang="ro-RO" dirty="0"/>
              <a:t>. </a:t>
            </a:r>
            <a:r>
              <a:rPr lang="ro-RO" dirty="0" smtClean="0"/>
              <a:t>1560/2016, prin care instanța a reținut astfel:</a:t>
            </a:r>
          </a:p>
          <a:p>
            <a:pPr indent="84138" algn="just"/>
            <a:r>
              <a:rPr lang="ro-RO" dirty="0" smtClean="0"/>
              <a:t>„Actele </a:t>
            </a:r>
            <a:r>
              <a:rPr lang="ro-RO" dirty="0"/>
              <a:t>dosarului atestă că la data de 03.06.2016 petenta </a:t>
            </a:r>
            <a:r>
              <a:rPr lang="ro-RO" dirty="0" smtClean="0"/>
              <a:t>... </a:t>
            </a:r>
            <a:r>
              <a:rPr lang="ro-RO" dirty="0"/>
              <a:t>SRL, cu adresa nr. 15804, </a:t>
            </a:r>
            <a:r>
              <a:rPr lang="ro-RO" b="1" dirty="0">
                <a:solidFill>
                  <a:srgbClr val="FF0000"/>
                </a:solidFill>
              </a:rPr>
              <a:t>înaintează autorităţii contestaţia</a:t>
            </a:r>
            <a:r>
              <a:rPr lang="ro-RO" dirty="0"/>
              <a:t> formulată împotriva rezultatului procedurii şi comunică faptul că raportul este contestat şi că se angajează să menţină garanţia de bună credinţă (f.17). </a:t>
            </a:r>
            <a:r>
              <a:rPr lang="ro-RO" dirty="0">
                <a:solidFill>
                  <a:srgbClr val="FF0000"/>
                </a:solidFill>
              </a:rPr>
              <a:t>Ulterior</a:t>
            </a:r>
            <a:r>
              <a:rPr lang="ro-RO" dirty="0"/>
              <a:t>, mai atestă actele, </a:t>
            </a:r>
            <a:r>
              <a:rPr lang="ro-RO" dirty="0">
                <a:solidFill>
                  <a:srgbClr val="FF0000"/>
                </a:solidFill>
              </a:rPr>
              <a:t>prin adresa nr. 828 aceeaşi petentă solicită autorităţii a lua în considerare ca </a:t>
            </a:r>
            <a:r>
              <a:rPr lang="ro-RO" b="1" dirty="0">
                <a:solidFill>
                  <a:srgbClr val="FF0000"/>
                </a:solidFill>
              </a:rPr>
              <a:t>motivele contestaţiei constituie notificarea prealabilă</a:t>
            </a:r>
            <a:r>
              <a:rPr lang="ro-RO" dirty="0"/>
              <a:t>, a remedia situaţia şi a urgenta un răspuns (f.23</a:t>
            </a:r>
            <a:r>
              <a:rPr lang="ro-RO" dirty="0" smtClean="0"/>
              <a:t>)”.</a:t>
            </a:r>
            <a:endParaRPr lang="ro-RO" dirty="0"/>
          </a:p>
          <a:p>
            <a:endParaRPr lang="ro-RO" dirty="0" smtClean="0"/>
          </a:p>
          <a:p>
            <a:endParaRPr lang="ro-RO" dirty="0"/>
          </a:p>
          <a:p>
            <a:pPr algn="just"/>
            <a:endParaRPr lang="ro-RO" dirty="0" smtClean="0">
              <a:solidFill>
                <a:schemeClr val="tx1"/>
              </a:solidFill>
            </a:endParaRPr>
          </a:p>
          <a:p>
            <a:endParaRPr lang="ro-RO" sz="2000" b="1" dirty="0">
              <a:solidFill>
                <a:srgbClr val="C00000"/>
              </a:solidFill>
            </a:endParaRPr>
          </a:p>
          <a:p>
            <a:endParaRPr lang="ro-RO" b="1" dirty="0" smtClean="0"/>
          </a:p>
          <a:p>
            <a:endParaRPr lang="ro-RO" b="1" dirty="0"/>
          </a:p>
          <a:p>
            <a:endParaRPr lang="ro-RO" dirty="0"/>
          </a:p>
          <a:p>
            <a:pPr algn="ctr"/>
            <a:endParaRPr lang="ro-RO" b="1" dirty="0" smtClean="0"/>
          </a:p>
          <a:p>
            <a:pPr indent="182563" algn="just"/>
            <a:endParaRPr lang="ro-RO" dirty="0" smtClean="0"/>
          </a:p>
          <a:p>
            <a:pPr algn="just"/>
            <a:endParaRPr lang="ro-RO" sz="2000" dirty="0"/>
          </a:p>
        </p:txBody>
      </p:sp>
      <p:cxnSp>
        <p:nvCxnSpPr>
          <p:cNvPr id="9" name="Straight Arrow Connector 8"/>
          <p:cNvCxnSpPr/>
          <p:nvPr/>
        </p:nvCxnSpPr>
        <p:spPr>
          <a:xfrm>
            <a:off x="5096309" y="1778111"/>
            <a:ext cx="0" cy="432048"/>
          </a:xfrm>
          <a:prstGeom prst="straightConnector1">
            <a:avLst/>
          </a:prstGeom>
          <a:ln w="28575">
            <a:tailEnd type="arrow"/>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43058674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38328"/>
            <a:ext cx="8229600" cy="1074448"/>
          </a:xfrm>
        </p:spPr>
        <p:txBody>
          <a:bodyPr>
            <a:normAutofit/>
          </a:bodyPr>
          <a:lstStyle/>
          <a:p>
            <a:r>
              <a:rPr lang="ro-RO" sz="2400" b="1" dirty="0">
                <a:solidFill>
                  <a:srgbClr val="FF0000"/>
                </a:solidFill>
              </a:rPr>
              <a:t>Regimul </a:t>
            </a:r>
            <a:r>
              <a:rPr lang="ro-RO" sz="2400" b="1" dirty="0" smtClean="0">
                <a:solidFill>
                  <a:srgbClr val="FF0000"/>
                </a:solidFill>
              </a:rPr>
              <a:t>și limitele clarificărilor </a:t>
            </a:r>
            <a:r>
              <a:rPr lang="ro-RO" sz="2400" b="1" dirty="0">
                <a:solidFill>
                  <a:srgbClr val="FF0000"/>
                </a:solidFill>
              </a:rPr>
              <a:t>solicitate pe timpul evaluării ofertelor</a:t>
            </a:r>
            <a:endParaRPr lang="ro-RO" b="1" dirty="0">
              <a:solidFill>
                <a:srgbClr val="FF0000"/>
              </a:solidFill>
            </a:endParaRPr>
          </a:p>
        </p:txBody>
      </p:sp>
      <p:sp>
        <p:nvSpPr>
          <p:cNvPr id="19" name="Footer Placeholder 18"/>
          <p:cNvSpPr>
            <a:spLocks noGrp="1"/>
          </p:cNvSpPr>
          <p:nvPr>
            <p:ph type="ftr" sz="quarter" idx="11"/>
          </p:nvPr>
        </p:nvSpPr>
        <p:spPr>
          <a:xfrm>
            <a:off x="1043608" y="6356350"/>
            <a:ext cx="7560840" cy="365125"/>
          </a:xfrm>
        </p:spPr>
        <p:txBody>
          <a:bodyPr/>
          <a:lstStyle/>
          <a:p>
            <a:r>
              <a:rPr lang="ro-RO" i="1" dirty="0">
                <a:solidFill>
                  <a:srgbClr val="002060"/>
                </a:solidFill>
              </a:rPr>
              <a:t>I Targu Mureș, 25-27.05.2017, BUDULAN CONSTANTIN - CNSC</a:t>
            </a:r>
          </a:p>
        </p:txBody>
      </p:sp>
      <p:sp>
        <p:nvSpPr>
          <p:cNvPr id="5" name="Rounded Rectangle 4"/>
          <p:cNvSpPr/>
          <p:nvPr/>
        </p:nvSpPr>
        <p:spPr>
          <a:xfrm>
            <a:off x="683568" y="1196752"/>
            <a:ext cx="7920879" cy="576064"/>
          </a:xfrm>
          <a:prstGeom prst="roundRect">
            <a:avLst/>
          </a:prstGeom>
          <a:ln w="28575"/>
        </p:spPr>
        <p:style>
          <a:lnRef idx="2">
            <a:schemeClr val="dk1"/>
          </a:lnRef>
          <a:fillRef idx="1">
            <a:schemeClr val="lt1"/>
          </a:fillRef>
          <a:effectRef idx="0">
            <a:schemeClr val="dk1"/>
          </a:effectRef>
          <a:fontRef idx="minor">
            <a:schemeClr val="dk1"/>
          </a:fontRef>
        </p:style>
        <p:txBody>
          <a:bodyPr rtlCol="0" anchor="ctr"/>
          <a:lstStyle/>
          <a:p>
            <a:pPr indent="177800" algn="ctr"/>
            <a:r>
              <a:rPr lang="ro-RO" b="1" dirty="0" smtClean="0"/>
              <a:t>CONCLUZII</a:t>
            </a:r>
            <a:endParaRPr lang="ro-RO" b="1" dirty="0"/>
          </a:p>
        </p:txBody>
      </p:sp>
      <p:sp>
        <p:nvSpPr>
          <p:cNvPr id="6" name="Rounded Rectangle 5"/>
          <p:cNvSpPr/>
          <p:nvPr/>
        </p:nvSpPr>
        <p:spPr>
          <a:xfrm>
            <a:off x="395536" y="2204864"/>
            <a:ext cx="8496944" cy="4176464"/>
          </a:xfrm>
          <a:prstGeom prst="roundRect">
            <a:avLst/>
          </a:prstGeom>
          <a:ln w="28575"/>
        </p:spPr>
        <p:style>
          <a:lnRef idx="2">
            <a:schemeClr val="dk1"/>
          </a:lnRef>
          <a:fillRef idx="1">
            <a:schemeClr val="lt1"/>
          </a:fillRef>
          <a:effectRef idx="0">
            <a:schemeClr val="dk1"/>
          </a:effectRef>
          <a:fontRef idx="minor">
            <a:schemeClr val="dk1"/>
          </a:fontRef>
        </p:style>
        <p:txBody>
          <a:bodyPr rtlCol="0" anchor="t"/>
          <a:lstStyle/>
          <a:p>
            <a:pPr algn="just"/>
            <a:r>
              <a:rPr lang="ro-RO" b="1" dirty="0" smtClean="0"/>
              <a:t>1. Autoritatea </a:t>
            </a:r>
            <a:r>
              <a:rPr lang="ro-RO" b="1" dirty="0"/>
              <a:t>contractantă nu poate solicita lămuriri unui ofertant a cărui ofertă apreciază că este imprecisă sau neconformă cu specificațiile tehnice din caietul de </a:t>
            </a:r>
            <a:r>
              <a:rPr lang="ro-RO" b="1" dirty="0" smtClean="0"/>
              <a:t>sarcini.</a:t>
            </a:r>
          </a:p>
          <a:p>
            <a:pPr algn="just"/>
            <a:r>
              <a:rPr lang="ro-RO" b="1" dirty="0" smtClean="0"/>
              <a:t>2. Datele </a:t>
            </a:r>
            <a:r>
              <a:rPr lang="ro-RO" b="1" dirty="0"/>
              <a:t>referitoare la ofertă </a:t>
            </a:r>
            <a:r>
              <a:rPr lang="ro-RO" b="1" dirty="0" smtClean="0"/>
              <a:t>pot </a:t>
            </a:r>
            <a:r>
              <a:rPr lang="ro-RO" b="1" dirty="0"/>
              <a:t>fi corectate sau completate punctual, în special întrucât necesită în mod vădit o simplă clarificare sau pentru a înlătura erori materiale </a:t>
            </a:r>
            <a:r>
              <a:rPr lang="ro-RO" b="1" dirty="0" smtClean="0"/>
              <a:t>evidente.</a:t>
            </a:r>
          </a:p>
          <a:p>
            <a:pPr algn="just"/>
            <a:r>
              <a:rPr lang="ro-RO" b="1" dirty="0" smtClean="0"/>
              <a:t>3. Principiile </a:t>
            </a:r>
            <a:r>
              <a:rPr lang="ro-RO" b="1" dirty="0"/>
              <a:t>egalității de tratament și nediscriminării, precum și obligația de transparență se opun oricărei negocieri între autoritatea contractantă și un ofertant în cadrul unei proceduri de atribuire a unui contract de achiziții publice, ceea ce implică faptul că, în principiu, o ofertă nu poate fi modificată după depunerea sa nici la inițiativa autorității contractante, nici la cea a </a:t>
            </a:r>
            <a:r>
              <a:rPr lang="ro-RO" b="1" dirty="0" smtClean="0"/>
              <a:t>ofertantului.</a:t>
            </a:r>
          </a:p>
          <a:p>
            <a:pPr algn="just"/>
            <a:r>
              <a:rPr lang="ro-RO" b="1" dirty="0" smtClean="0"/>
              <a:t>4. În materia clarificărilor ofertelor, principiul proporționalității nu își regăsește aplicabilitate.</a:t>
            </a:r>
            <a:endParaRPr lang="ro-RO" dirty="0" smtClean="0"/>
          </a:p>
          <a:p>
            <a:endParaRPr lang="ro-RO" dirty="0"/>
          </a:p>
          <a:p>
            <a:pPr algn="just"/>
            <a:endParaRPr lang="ro-RO" dirty="0" smtClean="0">
              <a:solidFill>
                <a:schemeClr val="tx1"/>
              </a:solidFill>
            </a:endParaRPr>
          </a:p>
          <a:p>
            <a:endParaRPr lang="ro-RO" sz="2000" b="1" dirty="0">
              <a:solidFill>
                <a:srgbClr val="C00000"/>
              </a:solidFill>
            </a:endParaRPr>
          </a:p>
          <a:p>
            <a:endParaRPr lang="ro-RO" b="1" dirty="0" smtClean="0"/>
          </a:p>
          <a:p>
            <a:endParaRPr lang="ro-RO" b="1" dirty="0"/>
          </a:p>
          <a:p>
            <a:endParaRPr lang="ro-RO" dirty="0"/>
          </a:p>
          <a:p>
            <a:pPr algn="ctr"/>
            <a:endParaRPr lang="ro-RO" b="1" dirty="0" smtClean="0"/>
          </a:p>
          <a:p>
            <a:pPr indent="182563" algn="just"/>
            <a:endParaRPr lang="ro-RO" dirty="0" smtClean="0"/>
          </a:p>
          <a:p>
            <a:pPr algn="just"/>
            <a:endParaRPr lang="ro-RO" sz="2000" dirty="0"/>
          </a:p>
        </p:txBody>
      </p:sp>
      <p:cxnSp>
        <p:nvCxnSpPr>
          <p:cNvPr id="9" name="Straight Arrow Connector 8"/>
          <p:cNvCxnSpPr/>
          <p:nvPr/>
        </p:nvCxnSpPr>
        <p:spPr>
          <a:xfrm>
            <a:off x="5096309" y="1778111"/>
            <a:ext cx="0" cy="432048"/>
          </a:xfrm>
          <a:prstGeom prst="straightConnector1">
            <a:avLst/>
          </a:prstGeom>
          <a:ln w="28575">
            <a:tailEnd type="arrow"/>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11402079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38328"/>
            <a:ext cx="8229600" cy="1074448"/>
          </a:xfrm>
        </p:spPr>
        <p:txBody>
          <a:bodyPr>
            <a:normAutofit/>
          </a:bodyPr>
          <a:lstStyle/>
          <a:p>
            <a:r>
              <a:rPr lang="ro-RO" sz="2400" b="1" dirty="0">
                <a:solidFill>
                  <a:srgbClr val="FF0000"/>
                </a:solidFill>
              </a:rPr>
              <a:t>Regimul </a:t>
            </a:r>
            <a:r>
              <a:rPr lang="ro-RO" sz="2400" b="1" dirty="0" smtClean="0">
                <a:solidFill>
                  <a:srgbClr val="FF0000"/>
                </a:solidFill>
              </a:rPr>
              <a:t>și limitele clarificărilor </a:t>
            </a:r>
            <a:r>
              <a:rPr lang="ro-RO" sz="2400" b="1" dirty="0">
                <a:solidFill>
                  <a:srgbClr val="FF0000"/>
                </a:solidFill>
              </a:rPr>
              <a:t>solicitate pe timpul evaluării ofertelor</a:t>
            </a:r>
            <a:endParaRPr lang="ro-RO" b="1" dirty="0">
              <a:solidFill>
                <a:srgbClr val="FF0000"/>
              </a:solidFill>
            </a:endParaRPr>
          </a:p>
        </p:txBody>
      </p:sp>
      <p:sp>
        <p:nvSpPr>
          <p:cNvPr id="19" name="Footer Placeholder 18"/>
          <p:cNvSpPr>
            <a:spLocks noGrp="1"/>
          </p:cNvSpPr>
          <p:nvPr>
            <p:ph type="ftr" sz="quarter" idx="11"/>
          </p:nvPr>
        </p:nvSpPr>
        <p:spPr>
          <a:xfrm>
            <a:off x="1043608" y="6356350"/>
            <a:ext cx="7560840" cy="365125"/>
          </a:xfrm>
        </p:spPr>
        <p:txBody>
          <a:bodyPr/>
          <a:lstStyle/>
          <a:p>
            <a:r>
              <a:rPr lang="ro-RO" i="1" dirty="0">
                <a:solidFill>
                  <a:srgbClr val="002060"/>
                </a:solidFill>
              </a:rPr>
              <a:t>I Targu Mureș, 25-27.05.2017, BUDULAN CONSTANTIN - CNSC</a:t>
            </a:r>
          </a:p>
        </p:txBody>
      </p:sp>
      <p:sp>
        <p:nvSpPr>
          <p:cNvPr id="5" name="Rounded Rectangle 4"/>
          <p:cNvSpPr/>
          <p:nvPr/>
        </p:nvSpPr>
        <p:spPr>
          <a:xfrm>
            <a:off x="3491880" y="1412776"/>
            <a:ext cx="2556284" cy="576064"/>
          </a:xfrm>
          <a:prstGeom prst="roundRect">
            <a:avLst/>
          </a:prstGeom>
          <a:ln w="28575"/>
        </p:spPr>
        <p:style>
          <a:lnRef idx="2">
            <a:schemeClr val="dk1"/>
          </a:lnRef>
          <a:fillRef idx="1">
            <a:schemeClr val="lt1"/>
          </a:fillRef>
          <a:effectRef idx="0">
            <a:schemeClr val="dk1"/>
          </a:effectRef>
          <a:fontRef idx="minor">
            <a:schemeClr val="dk1"/>
          </a:fontRef>
        </p:style>
        <p:txBody>
          <a:bodyPr rtlCol="0" anchor="ctr"/>
          <a:lstStyle/>
          <a:p>
            <a:pPr indent="177800" algn="ctr"/>
            <a:r>
              <a:rPr lang="ro-RO" b="1" i="1" dirty="0" smtClean="0"/>
              <a:t>Sediul materiei</a:t>
            </a:r>
            <a:endParaRPr lang="ro-RO" dirty="0"/>
          </a:p>
        </p:txBody>
      </p:sp>
      <p:sp>
        <p:nvSpPr>
          <p:cNvPr id="6" name="Rounded Rectangle 5"/>
          <p:cNvSpPr/>
          <p:nvPr/>
        </p:nvSpPr>
        <p:spPr>
          <a:xfrm>
            <a:off x="395536" y="2204864"/>
            <a:ext cx="4374486" cy="4176464"/>
          </a:xfrm>
          <a:prstGeom prst="roundRect">
            <a:avLst/>
          </a:prstGeom>
          <a:ln w="28575"/>
        </p:spPr>
        <p:style>
          <a:lnRef idx="2">
            <a:schemeClr val="dk1"/>
          </a:lnRef>
          <a:fillRef idx="1">
            <a:schemeClr val="lt1"/>
          </a:fillRef>
          <a:effectRef idx="0">
            <a:schemeClr val="dk1"/>
          </a:effectRef>
          <a:fontRef idx="minor">
            <a:schemeClr val="dk1"/>
          </a:fontRef>
        </p:style>
        <p:txBody>
          <a:bodyPr rtlCol="0" anchor="t"/>
          <a:lstStyle/>
          <a:p>
            <a:pPr algn="ctr"/>
            <a:r>
              <a:rPr lang="ro-RO" b="1" dirty="0" smtClean="0"/>
              <a:t>Legislația europeană</a:t>
            </a:r>
          </a:p>
          <a:p>
            <a:pPr indent="182563" algn="just"/>
            <a:r>
              <a:rPr lang="ro-RO" dirty="0"/>
              <a:t>DIRECTIVA 2014/24/UE privind achizițiile </a:t>
            </a:r>
            <a:r>
              <a:rPr lang="ro-RO" dirty="0" smtClean="0"/>
              <a:t>publice</a:t>
            </a:r>
          </a:p>
          <a:p>
            <a:pPr algn="just"/>
            <a:r>
              <a:rPr lang="ro-RO" sz="1200" b="1" i="1" dirty="0"/>
              <a:t>Articolul 56</a:t>
            </a:r>
            <a:endParaRPr lang="ro-RO" sz="1200" b="1" dirty="0"/>
          </a:p>
          <a:p>
            <a:pPr algn="just"/>
            <a:r>
              <a:rPr lang="ro-RO" sz="1400" dirty="0"/>
              <a:t>În cazul în care informațiile sau documentele care trebuie depuse de către operatorii economici sunt sau par a fi incomplete sau eronate, sau în cazul în care lipsesc anumite documente, </a:t>
            </a:r>
            <a:r>
              <a:rPr lang="ro-RO" sz="1400" b="1" u="sng" dirty="0"/>
              <a:t>autoritățile contractante pot</a:t>
            </a:r>
            <a:r>
              <a:rPr lang="ro-RO" sz="1400" dirty="0"/>
              <a:t>, </a:t>
            </a:r>
            <a:r>
              <a:rPr lang="ro-RO" sz="1400" b="1" dirty="0"/>
              <a:t>cu excepția unor dispoziții contrare din dreptul intern</a:t>
            </a:r>
            <a:r>
              <a:rPr lang="ro-RO" sz="1400" dirty="0"/>
              <a:t> </a:t>
            </a:r>
            <a:r>
              <a:rPr lang="ro-RO" sz="1400" b="1" dirty="0"/>
              <a:t>de punere în aplicare a prezentei directive</a:t>
            </a:r>
            <a:r>
              <a:rPr lang="ro-RO" sz="1400" dirty="0"/>
              <a:t>, să solicite operatorilor economici în cauză să prezinte, să suplimenteze, să clarifice sau să completeze informațiile sau documentele relevante într-un termen adecvat, cu condiția ca astfel de solicitări să fie realizate </a:t>
            </a:r>
            <a:r>
              <a:rPr lang="ro-RO" sz="1400" b="1" dirty="0"/>
              <a:t>respectând pe deplin</a:t>
            </a:r>
            <a:r>
              <a:rPr lang="ro-RO" sz="1400" dirty="0"/>
              <a:t> principiile </a:t>
            </a:r>
            <a:r>
              <a:rPr lang="ro-RO" sz="1400" b="1" i="1" dirty="0"/>
              <a:t>egalității de tratament și transparenței</a:t>
            </a:r>
            <a:r>
              <a:rPr lang="ro-RO" sz="1400" dirty="0"/>
              <a:t>.</a:t>
            </a:r>
            <a:endParaRPr lang="ro-RO" sz="2000" dirty="0"/>
          </a:p>
        </p:txBody>
      </p:sp>
      <p:sp>
        <p:nvSpPr>
          <p:cNvPr id="7" name="Rounded Rectangle 6"/>
          <p:cNvSpPr/>
          <p:nvPr/>
        </p:nvSpPr>
        <p:spPr>
          <a:xfrm>
            <a:off x="5004048" y="2204864"/>
            <a:ext cx="4032448" cy="4176464"/>
          </a:xfrm>
          <a:prstGeom prst="roundRect">
            <a:avLst/>
          </a:prstGeom>
          <a:ln w="28575"/>
        </p:spPr>
        <p:style>
          <a:lnRef idx="2">
            <a:schemeClr val="dk1"/>
          </a:lnRef>
          <a:fillRef idx="1">
            <a:schemeClr val="lt1"/>
          </a:fillRef>
          <a:effectRef idx="0">
            <a:schemeClr val="dk1"/>
          </a:effectRef>
          <a:fontRef idx="minor">
            <a:schemeClr val="dk1"/>
          </a:fontRef>
        </p:style>
        <p:txBody>
          <a:bodyPr rtlCol="0" anchor="t"/>
          <a:lstStyle/>
          <a:p>
            <a:pPr algn="ctr"/>
            <a:r>
              <a:rPr lang="ro-RO" b="1" dirty="0" smtClean="0"/>
              <a:t>Legislația națională</a:t>
            </a:r>
          </a:p>
          <a:p>
            <a:r>
              <a:rPr lang="ro-RO" dirty="0"/>
              <a:t>Legea nr. 98/2016</a:t>
            </a:r>
          </a:p>
          <a:p>
            <a:pPr indent="182563" algn="just"/>
            <a:r>
              <a:rPr lang="ro-RO" sz="1400" dirty="0" smtClean="0"/>
              <a:t>Art. 209 alin. (2</a:t>
            </a:r>
            <a:r>
              <a:rPr lang="ro-RO" sz="1400" dirty="0"/>
              <a:t>) Autoritatea contractantă </a:t>
            </a:r>
            <a:r>
              <a:rPr lang="ro-RO" sz="1400" b="1" dirty="0"/>
              <a:t>nu are dreptul ca prin clarificările/completările solicitate să determine apariţia unui avantaj evident în favoarea unui ofertant/candidat</a:t>
            </a:r>
            <a:r>
              <a:rPr lang="ro-RO" sz="1400" dirty="0" smtClean="0"/>
              <a:t>.</a:t>
            </a:r>
          </a:p>
          <a:p>
            <a:pPr indent="182563" algn="just"/>
            <a:r>
              <a:rPr lang="ro-RO" sz="1600" b="1" dirty="0" smtClean="0"/>
              <a:t>HG nr. 395/2016</a:t>
            </a:r>
            <a:endParaRPr lang="ro-RO" sz="1400" b="1" dirty="0" smtClean="0"/>
          </a:p>
          <a:p>
            <a:pPr indent="182563" algn="just"/>
            <a:r>
              <a:rPr lang="ro-RO" sz="1400" dirty="0"/>
              <a:t>Art. 134. - (1) Comisia de evaluare are obligaţia de a stabili care sunt clarificările şi completările formale sau de confirmare, necesare pentru evaluarea fiecărei solicitări de participare/oferte, precum şi perioada de timp acordată pentru transmiterea acestora, termenul-limită neputând fi stabilit decât la nivel de zile lucrătoare, fără a fi precizată o oră anume în cadrul acestuia.</a:t>
            </a:r>
            <a:endParaRPr lang="ro-RO" dirty="0"/>
          </a:p>
        </p:txBody>
      </p:sp>
      <p:cxnSp>
        <p:nvCxnSpPr>
          <p:cNvPr id="9" name="Straight Arrow Connector 8"/>
          <p:cNvCxnSpPr>
            <a:stCxn id="5" idx="2"/>
            <a:endCxn id="6" idx="0"/>
          </p:cNvCxnSpPr>
          <p:nvPr/>
        </p:nvCxnSpPr>
        <p:spPr>
          <a:xfrm flipH="1">
            <a:off x="2582779" y="1988840"/>
            <a:ext cx="2187243" cy="216024"/>
          </a:xfrm>
          <a:prstGeom prst="straightConnector1">
            <a:avLst/>
          </a:prstGeom>
          <a:ln w="28575">
            <a:tailEnd type="arrow"/>
          </a:ln>
        </p:spPr>
        <p:style>
          <a:lnRef idx="1">
            <a:schemeClr val="dk1"/>
          </a:lnRef>
          <a:fillRef idx="0">
            <a:schemeClr val="dk1"/>
          </a:fillRef>
          <a:effectRef idx="0">
            <a:schemeClr val="dk1"/>
          </a:effectRef>
          <a:fontRef idx="minor">
            <a:schemeClr val="tx1"/>
          </a:fontRef>
        </p:style>
      </p:cxnSp>
      <p:cxnSp>
        <p:nvCxnSpPr>
          <p:cNvPr id="11" name="Straight Arrow Connector 10"/>
          <p:cNvCxnSpPr>
            <a:stCxn id="5" idx="2"/>
            <a:endCxn id="7" idx="0"/>
          </p:cNvCxnSpPr>
          <p:nvPr/>
        </p:nvCxnSpPr>
        <p:spPr>
          <a:xfrm>
            <a:off x="4770022" y="1988840"/>
            <a:ext cx="2250250" cy="216024"/>
          </a:xfrm>
          <a:prstGeom prst="straightConnector1">
            <a:avLst/>
          </a:prstGeom>
          <a:ln w="28575">
            <a:tailEnd type="arrow"/>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17226289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38328"/>
            <a:ext cx="8229600" cy="1074448"/>
          </a:xfrm>
        </p:spPr>
        <p:txBody>
          <a:bodyPr>
            <a:normAutofit/>
          </a:bodyPr>
          <a:lstStyle/>
          <a:p>
            <a:r>
              <a:rPr lang="ro-RO" sz="2400" b="1" dirty="0">
                <a:solidFill>
                  <a:srgbClr val="FF0000"/>
                </a:solidFill>
              </a:rPr>
              <a:t>Regimul </a:t>
            </a:r>
            <a:r>
              <a:rPr lang="ro-RO" sz="2400" b="1" dirty="0" smtClean="0">
                <a:solidFill>
                  <a:srgbClr val="FF0000"/>
                </a:solidFill>
              </a:rPr>
              <a:t>și limitele clarificărilor </a:t>
            </a:r>
            <a:r>
              <a:rPr lang="ro-RO" sz="2400" b="1" dirty="0">
                <a:solidFill>
                  <a:srgbClr val="FF0000"/>
                </a:solidFill>
              </a:rPr>
              <a:t>solicitate pe timpul evaluării ofertelor</a:t>
            </a:r>
            <a:endParaRPr lang="ro-RO" b="1" dirty="0">
              <a:solidFill>
                <a:srgbClr val="FF0000"/>
              </a:solidFill>
            </a:endParaRPr>
          </a:p>
        </p:txBody>
      </p:sp>
      <p:sp>
        <p:nvSpPr>
          <p:cNvPr id="19" name="Footer Placeholder 18"/>
          <p:cNvSpPr>
            <a:spLocks noGrp="1"/>
          </p:cNvSpPr>
          <p:nvPr>
            <p:ph type="ftr" sz="quarter" idx="11"/>
          </p:nvPr>
        </p:nvSpPr>
        <p:spPr>
          <a:xfrm>
            <a:off x="1043608" y="6356350"/>
            <a:ext cx="7560840" cy="365125"/>
          </a:xfrm>
        </p:spPr>
        <p:txBody>
          <a:bodyPr/>
          <a:lstStyle/>
          <a:p>
            <a:r>
              <a:rPr lang="ro-RO" i="1" dirty="0">
                <a:solidFill>
                  <a:srgbClr val="002060"/>
                </a:solidFill>
              </a:rPr>
              <a:t>I Targu Mureș, 25-27.05.2017, BUDULAN CONSTANTIN - CNSC</a:t>
            </a:r>
          </a:p>
        </p:txBody>
      </p:sp>
      <p:sp>
        <p:nvSpPr>
          <p:cNvPr id="5" name="Rounded Rectangle 4"/>
          <p:cNvSpPr/>
          <p:nvPr/>
        </p:nvSpPr>
        <p:spPr>
          <a:xfrm>
            <a:off x="2582779" y="1196752"/>
            <a:ext cx="4725525" cy="576064"/>
          </a:xfrm>
          <a:prstGeom prst="roundRect">
            <a:avLst/>
          </a:prstGeom>
          <a:ln w="28575"/>
        </p:spPr>
        <p:style>
          <a:lnRef idx="2">
            <a:schemeClr val="dk1"/>
          </a:lnRef>
          <a:fillRef idx="1">
            <a:schemeClr val="lt1"/>
          </a:fillRef>
          <a:effectRef idx="0">
            <a:schemeClr val="dk1"/>
          </a:effectRef>
          <a:fontRef idx="minor">
            <a:schemeClr val="dk1"/>
          </a:fontRef>
        </p:style>
        <p:txBody>
          <a:bodyPr rtlCol="0" anchor="ctr"/>
          <a:lstStyle/>
          <a:p>
            <a:pPr indent="177800" algn="ctr"/>
            <a:r>
              <a:rPr lang="ro-RO" b="1" i="1" dirty="0" smtClean="0"/>
              <a:t>Competența de interpretare</a:t>
            </a:r>
            <a:endParaRPr lang="ro-RO" dirty="0"/>
          </a:p>
        </p:txBody>
      </p:sp>
      <p:sp>
        <p:nvSpPr>
          <p:cNvPr id="6" name="Rounded Rectangle 5"/>
          <p:cNvSpPr/>
          <p:nvPr/>
        </p:nvSpPr>
        <p:spPr>
          <a:xfrm>
            <a:off x="395536" y="2204864"/>
            <a:ext cx="8496944" cy="4176464"/>
          </a:xfrm>
          <a:prstGeom prst="roundRect">
            <a:avLst/>
          </a:prstGeom>
          <a:ln w="28575"/>
        </p:spPr>
        <p:style>
          <a:lnRef idx="2">
            <a:schemeClr val="dk1"/>
          </a:lnRef>
          <a:fillRef idx="1">
            <a:schemeClr val="lt1"/>
          </a:fillRef>
          <a:effectRef idx="0">
            <a:schemeClr val="dk1"/>
          </a:effectRef>
          <a:fontRef idx="minor">
            <a:schemeClr val="dk1"/>
          </a:fontRef>
        </p:style>
        <p:txBody>
          <a:bodyPr rtlCol="0" anchor="t"/>
          <a:lstStyle/>
          <a:p>
            <a:pPr algn="ctr"/>
            <a:r>
              <a:rPr lang="ro-RO" b="1" dirty="0" smtClean="0"/>
              <a:t>TRATATUL </a:t>
            </a:r>
            <a:r>
              <a:rPr lang="ro-RO" b="1" dirty="0"/>
              <a:t>PRIVIND FUNCȚIONAREA UNIUNII </a:t>
            </a:r>
            <a:r>
              <a:rPr lang="ro-RO" b="1" dirty="0" smtClean="0"/>
              <a:t>EUROPENE</a:t>
            </a:r>
          </a:p>
          <a:p>
            <a:pPr algn="ctr"/>
            <a:r>
              <a:rPr lang="ro-RO" b="1" dirty="0" smtClean="0"/>
              <a:t>(Versiunea consolidată)</a:t>
            </a:r>
          </a:p>
          <a:p>
            <a:pPr algn="ctr"/>
            <a:endParaRPr lang="ro-RO" b="1" dirty="0"/>
          </a:p>
          <a:p>
            <a:pPr algn="ctr"/>
            <a:r>
              <a:rPr lang="ro-RO" sz="2000" b="1" i="1" dirty="0"/>
              <a:t>Articolul 267 </a:t>
            </a:r>
            <a:endParaRPr lang="ro-RO" sz="2000" b="1" dirty="0"/>
          </a:p>
          <a:p>
            <a:pPr algn="ctr"/>
            <a:r>
              <a:rPr lang="ro-RO" sz="2000" dirty="0"/>
              <a:t>(ex-articolul 234 TCE) </a:t>
            </a:r>
          </a:p>
          <a:p>
            <a:r>
              <a:rPr lang="ro-RO" sz="2000" dirty="0"/>
              <a:t>Curtea de Justiție a Uniunii Europene </a:t>
            </a:r>
            <a:r>
              <a:rPr lang="ro-RO" sz="2000" b="1" dirty="0"/>
              <a:t>este competentă să se pronunțe, cu titlu preliminar, cu privire la: (a) interpretarea </a:t>
            </a:r>
            <a:r>
              <a:rPr lang="ro-RO" sz="2000" b="1" dirty="0" smtClean="0"/>
              <a:t>tratatelor</a:t>
            </a:r>
            <a:r>
              <a:rPr lang="ro-RO" sz="2000" dirty="0" smtClean="0"/>
              <a:t> (...).</a:t>
            </a:r>
            <a:endParaRPr lang="ro-RO" sz="2000" dirty="0"/>
          </a:p>
          <a:p>
            <a:r>
              <a:rPr lang="ro-RO" sz="2000" dirty="0"/>
              <a:t> </a:t>
            </a:r>
          </a:p>
          <a:p>
            <a:pPr algn="ctr"/>
            <a:r>
              <a:rPr lang="ro-RO" sz="2000" b="1" i="1" dirty="0"/>
              <a:t>Articolul 280</a:t>
            </a:r>
            <a:r>
              <a:rPr lang="ro-RO" sz="2000" i="1" dirty="0"/>
              <a:t> </a:t>
            </a:r>
            <a:endParaRPr lang="ro-RO" sz="2000" dirty="0"/>
          </a:p>
          <a:p>
            <a:pPr algn="ctr"/>
            <a:r>
              <a:rPr lang="ro-RO" sz="2000" dirty="0"/>
              <a:t>(ex-articolul 244 TCE) </a:t>
            </a:r>
          </a:p>
          <a:p>
            <a:r>
              <a:rPr lang="ro-RO" sz="2000" dirty="0"/>
              <a:t>Hotărârile Curții de Justiție a Uniunii Europene au </a:t>
            </a:r>
            <a:r>
              <a:rPr lang="ro-RO" sz="2000" b="1" dirty="0"/>
              <a:t>forță executorie </a:t>
            </a:r>
            <a:r>
              <a:rPr lang="ro-RO" sz="2000" dirty="0"/>
              <a:t>în condițiile stabilite la articolul </a:t>
            </a:r>
            <a:r>
              <a:rPr lang="ro-RO" sz="2000" dirty="0" smtClean="0"/>
              <a:t>299.</a:t>
            </a:r>
            <a:endParaRPr lang="ro-RO" dirty="0"/>
          </a:p>
          <a:p>
            <a:pPr algn="ctr"/>
            <a:endParaRPr lang="ro-RO" b="1" dirty="0" smtClean="0"/>
          </a:p>
          <a:p>
            <a:pPr indent="182563" algn="just"/>
            <a:endParaRPr lang="ro-RO" dirty="0" smtClean="0"/>
          </a:p>
          <a:p>
            <a:pPr algn="just"/>
            <a:endParaRPr lang="ro-RO" sz="2000" dirty="0"/>
          </a:p>
        </p:txBody>
      </p:sp>
      <p:cxnSp>
        <p:nvCxnSpPr>
          <p:cNvPr id="9" name="Straight Arrow Connector 8"/>
          <p:cNvCxnSpPr/>
          <p:nvPr/>
        </p:nvCxnSpPr>
        <p:spPr>
          <a:xfrm>
            <a:off x="5096309" y="1778111"/>
            <a:ext cx="0" cy="432048"/>
          </a:xfrm>
          <a:prstGeom prst="straightConnector1">
            <a:avLst/>
          </a:prstGeom>
          <a:ln w="28575">
            <a:tailEnd type="arrow"/>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0056450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38328"/>
            <a:ext cx="8229600" cy="1074448"/>
          </a:xfrm>
        </p:spPr>
        <p:txBody>
          <a:bodyPr>
            <a:normAutofit/>
          </a:bodyPr>
          <a:lstStyle/>
          <a:p>
            <a:r>
              <a:rPr lang="ro-RO" sz="2400" b="1" dirty="0">
                <a:solidFill>
                  <a:srgbClr val="FF0000"/>
                </a:solidFill>
              </a:rPr>
              <a:t>Regimul </a:t>
            </a:r>
            <a:r>
              <a:rPr lang="ro-RO" sz="2400" b="1" dirty="0" smtClean="0">
                <a:solidFill>
                  <a:srgbClr val="FF0000"/>
                </a:solidFill>
              </a:rPr>
              <a:t>și limitele clarificărilor </a:t>
            </a:r>
            <a:r>
              <a:rPr lang="ro-RO" sz="2400" b="1" dirty="0">
                <a:solidFill>
                  <a:srgbClr val="FF0000"/>
                </a:solidFill>
              </a:rPr>
              <a:t>solicitate pe timpul evaluării ofertelor</a:t>
            </a:r>
            <a:endParaRPr lang="ro-RO" b="1" dirty="0">
              <a:solidFill>
                <a:srgbClr val="FF0000"/>
              </a:solidFill>
            </a:endParaRPr>
          </a:p>
        </p:txBody>
      </p:sp>
      <p:sp>
        <p:nvSpPr>
          <p:cNvPr id="19" name="Footer Placeholder 18"/>
          <p:cNvSpPr>
            <a:spLocks noGrp="1"/>
          </p:cNvSpPr>
          <p:nvPr>
            <p:ph type="ftr" sz="quarter" idx="11"/>
          </p:nvPr>
        </p:nvSpPr>
        <p:spPr>
          <a:xfrm>
            <a:off x="1043608" y="6356350"/>
            <a:ext cx="7560840" cy="365125"/>
          </a:xfrm>
        </p:spPr>
        <p:txBody>
          <a:bodyPr/>
          <a:lstStyle/>
          <a:p>
            <a:r>
              <a:rPr lang="ro-RO" i="1" dirty="0">
                <a:solidFill>
                  <a:srgbClr val="002060"/>
                </a:solidFill>
              </a:rPr>
              <a:t>I Targu Mureș, 25-27.05.2017, BUDULAN CONSTANTIN - CNSC</a:t>
            </a:r>
          </a:p>
        </p:txBody>
      </p:sp>
      <p:sp>
        <p:nvSpPr>
          <p:cNvPr id="5" name="Rounded Rectangle 4"/>
          <p:cNvSpPr/>
          <p:nvPr/>
        </p:nvSpPr>
        <p:spPr>
          <a:xfrm>
            <a:off x="683568" y="1196752"/>
            <a:ext cx="7920879" cy="576064"/>
          </a:xfrm>
          <a:prstGeom prst="roundRect">
            <a:avLst/>
          </a:prstGeom>
          <a:ln w="28575"/>
        </p:spPr>
        <p:style>
          <a:lnRef idx="2">
            <a:schemeClr val="dk1"/>
          </a:lnRef>
          <a:fillRef idx="1">
            <a:schemeClr val="lt1"/>
          </a:fillRef>
          <a:effectRef idx="0">
            <a:schemeClr val="dk1"/>
          </a:effectRef>
          <a:fontRef idx="minor">
            <a:schemeClr val="dk1"/>
          </a:fontRef>
        </p:style>
        <p:txBody>
          <a:bodyPr rtlCol="0" anchor="ctr"/>
          <a:lstStyle/>
          <a:p>
            <a:pPr indent="177800" algn="ctr"/>
            <a:r>
              <a:rPr lang="ro-RO" b="1" i="1" dirty="0" smtClean="0"/>
              <a:t>Interpretarea dată de CJUE regimului clarificărilor solicitate pe timpul evaluării ofertelor</a:t>
            </a:r>
            <a:endParaRPr lang="ro-RO" dirty="0"/>
          </a:p>
        </p:txBody>
      </p:sp>
      <p:sp>
        <p:nvSpPr>
          <p:cNvPr id="6" name="Rounded Rectangle 5"/>
          <p:cNvSpPr/>
          <p:nvPr/>
        </p:nvSpPr>
        <p:spPr>
          <a:xfrm>
            <a:off x="395536" y="2204864"/>
            <a:ext cx="8496944" cy="4176464"/>
          </a:xfrm>
          <a:prstGeom prst="roundRect">
            <a:avLst/>
          </a:prstGeom>
          <a:ln w="28575"/>
        </p:spPr>
        <p:style>
          <a:lnRef idx="2">
            <a:schemeClr val="dk1"/>
          </a:lnRef>
          <a:fillRef idx="1">
            <a:schemeClr val="lt1"/>
          </a:fillRef>
          <a:effectRef idx="0">
            <a:schemeClr val="dk1"/>
          </a:effectRef>
          <a:fontRef idx="minor">
            <a:schemeClr val="dk1"/>
          </a:fontRef>
        </p:style>
        <p:txBody>
          <a:bodyPr rtlCol="0" anchor="t"/>
          <a:lstStyle/>
          <a:p>
            <a:r>
              <a:rPr lang="ro-RO" dirty="0"/>
              <a:t>HOTĂRÂREA Curții de Justiție a Uniunii Europene (Camera întâi) </a:t>
            </a:r>
            <a:r>
              <a:rPr lang="ro-RO" dirty="0" smtClean="0"/>
              <a:t> - </a:t>
            </a:r>
            <a:r>
              <a:rPr lang="ro-RO" b="1" dirty="0"/>
              <a:t>7 aprilie 2016</a:t>
            </a:r>
          </a:p>
          <a:p>
            <a:r>
              <a:rPr lang="ro-RO" b="1" dirty="0"/>
              <a:t>Cauza C - 324/14 </a:t>
            </a:r>
            <a:r>
              <a:rPr lang="ro-RO" dirty="0"/>
              <a:t>având ca obiect o </a:t>
            </a:r>
            <a:r>
              <a:rPr lang="ro-RO" b="1" dirty="0"/>
              <a:t>cerere de decizie preliminară formulată în temeiul articolului 267</a:t>
            </a:r>
            <a:r>
              <a:rPr lang="ro-RO" dirty="0"/>
              <a:t> </a:t>
            </a:r>
            <a:r>
              <a:rPr lang="ro-RO" dirty="0" smtClean="0"/>
              <a:t>TFUE</a:t>
            </a:r>
          </a:p>
          <a:p>
            <a:pPr indent="182563" algn="just"/>
            <a:r>
              <a:rPr lang="ro-RO" sz="1600" b="1" dirty="0" smtClean="0"/>
              <a:t>Pct. </a:t>
            </a:r>
            <a:r>
              <a:rPr lang="ro-RO" sz="1600" b="1" dirty="0"/>
              <a:t>61</a:t>
            </a:r>
            <a:r>
              <a:rPr lang="ro-RO" sz="1600" dirty="0"/>
              <a:t> Astfel, pe de o parte, principiile egalității de tratament și nediscriminării impun ca ofertanții să dispună de aceleași șanse în formularea ofertelor lor și implică, așadar, ca aceste oferte să fie supuse acelorași condiții pentru toți ofertanții. Pe de altă parte, obligația de transparență are ca scop să garanteze absența riscului de favoritism și de arbitrar din partea autorității contractante. </a:t>
            </a:r>
            <a:r>
              <a:rPr lang="ro-RO" sz="1600" b="1" dirty="0"/>
              <a:t>Această obligație implică formularea tuturor condițiilor și modalităților procedurii de atribuire în mod clar, precis și neechivoc în anunțul de participare</a:t>
            </a:r>
            <a:r>
              <a:rPr lang="ro-RO" sz="1600" dirty="0"/>
              <a:t> sau în caietul de sarcini, astfel încât, în primul rând, să permită tuturor ofertanților informați în mod rezonabil și obișnuit de diligenți să le înțeleagă conținutul exact și să le interpreteze în același mod și, în al doilea rând, </a:t>
            </a:r>
            <a:r>
              <a:rPr lang="ro-RO" sz="1600" b="1" dirty="0"/>
              <a:t>să permită autorității contractante să verifice efectiv dacă ofertele prezentate de ofertanți corespund criteriilor care guvernează contractul în cauză</a:t>
            </a:r>
            <a:r>
              <a:rPr lang="ro-RO" sz="1600" dirty="0"/>
              <a:t> (a se vedea în acest sens Hotărârea din 6 noiembrie 2014, Cartiera dell’Adda, C‑42/13, EU:C:2014:2345, punctul 44 și jurisprudența citată).</a:t>
            </a:r>
          </a:p>
          <a:p>
            <a:endParaRPr lang="ro-RO" dirty="0"/>
          </a:p>
          <a:p>
            <a:endParaRPr lang="ro-RO" dirty="0"/>
          </a:p>
          <a:p>
            <a:pPr algn="ctr"/>
            <a:endParaRPr lang="ro-RO" b="1" dirty="0" smtClean="0"/>
          </a:p>
          <a:p>
            <a:pPr indent="182563" algn="just"/>
            <a:endParaRPr lang="ro-RO" dirty="0" smtClean="0"/>
          </a:p>
          <a:p>
            <a:pPr algn="just"/>
            <a:endParaRPr lang="ro-RO" sz="2000" dirty="0"/>
          </a:p>
        </p:txBody>
      </p:sp>
      <p:cxnSp>
        <p:nvCxnSpPr>
          <p:cNvPr id="9" name="Straight Arrow Connector 8"/>
          <p:cNvCxnSpPr/>
          <p:nvPr/>
        </p:nvCxnSpPr>
        <p:spPr>
          <a:xfrm>
            <a:off x="5096309" y="1778111"/>
            <a:ext cx="0" cy="432048"/>
          </a:xfrm>
          <a:prstGeom prst="straightConnector1">
            <a:avLst/>
          </a:prstGeom>
          <a:ln w="28575">
            <a:tailEnd type="arrow"/>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4320584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38328"/>
            <a:ext cx="8229600" cy="1074448"/>
          </a:xfrm>
        </p:spPr>
        <p:txBody>
          <a:bodyPr>
            <a:normAutofit/>
          </a:bodyPr>
          <a:lstStyle/>
          <a:p>
            <a:r>
              <a:rPr lang="ro-RO" sz="2400" b="1" dirty="0">
                <a:solidFill>
                  <a:srgbClr val="FF0000"/>
                </a:solidFill>
              </a:rPr>
              <a:t>Regimul </a:t>
            </a:r>
            <a:r>
              <a:rPr lang="ro-RO" sz="2400" b="1" dirty="0" smtClean="0">
                <a:solidFill>
                  <a:srgbClr val="FF0000"/>
                </a:solidFill>
              </a:rPr>
              <a:t>și limitele clarificărilor </a:t>
            </a:r>
            <a:r>
              <a:rPr lang="ro-RO" sz="2400" b="1" dirty="0">
                <a:solidFill>
                  <a:srgbClr val="FF0000"/>
                </a:solidFill>
              </a:rPr>
              <a:t>solicitate pe timpul evaluării ofertelor</a:t>
            </a:r>
            <a:endParaRPr lang="ro-RO" b="1" dirty="0">
              <a:solidFill>
                <a:srgbClr val="FF0000"/>
              </a:solidFill>
            </a:endParaRPr>
          </a:p>
        </p:txBody>
      </p:sp>
      <p:sp>
        <p:nvSpPr>
          <p:cNvPr id="19" name="Footer Placeholder 18"/>
          <p:cNvSpPr>
            <a:spLocks noGrp="1"/>
          </p:cNvSpPr>
          <p:nvPr>
            <p:ph type="ftr" sz="quarter" idx="11"/>
          </p:nvPr>
        </p:nvSpPr>
        <p:spPr>
          <a:xfrm>
            <a:off x="1043608" y="6356350"/>
            <a:ext cx="7560840" cy="365125"/>
          </a:xfrm>
        </p:spPr>
        <p:txBody>
          <a:bodyPr/>
          <a:lstStyle/>
          <a:p>
            <a:r>
              <a:rPr lang="ro-RO" i="1" dirty="0">
                <a:solidFill>
                  <a:srgbClr val="002060"/>
                </a:solidFill>
              </a:rPr>
              <a:t>I Targu Mureș, 25-27.05.2017, BUDULAN CONSTANTIN - CNSC</a:t>
            </a:r>
          </a:p>
        </p:txBody>
      </p:sp>
      <p:sp>
        <p:nvSpPr>
          <p:cNvPr id="5" name="Rounded Rectangle 4"/>
          <p:cNvSpPr/>
          <p:nvPr/>
        </p:nvSpPr>
        <p:spPr>
          <a:xfrm>
            <a:off x="683568" y="1196752"/>
            <a:ext cx="7920879" cy="576064"/>
          </a:xfrm>
          <a:prstGeom prst="roundRect">
            <a:avLst/>
          </a:prstGeom>
          <a:ln w="28575"/>
        </p:spPr>
        <p:style>
          <a:lnRef idx="2">
            <a:schemeClr val="dk1"/>
          </a:lnRef>
          <a:fillRef idx="1">
            <a:schemeClr val="lt1"/>
          </a:fillRef>
          <a:effectRef idx="0">
            <a:schemeClr val="dk1"/>
          </a:effectRef>
          <a:fontRef idx="minor">
            <a:schemeClr val="dk1"/>
          </a:fontRef>
        </p:style>
        <p:txBody>
          <a:bodyPr rtlCol="0" anchor="ctr"/>
          <a:lstStyle/>
          <a:p>
            <a:pPr indent="177800" algn="ctr"/>
            <a:r>
              <a:rPr lang="ro-RO" b="1" i="1" dirty="0" smtClean="0"/>
              <a:t>Interpretarea dată de CJUE regimului clarificărilor solicitate pe timpul evaluării ofertelor</a:t>
            </a:r>
            <a:endParaRPr lang="ro-RO" dirty="0"/>
          </a:p>
        </p:txBody>
      </p:sp>
      <p:sp>
        <p:nvSpPr>
          <p:cNvPr id="6" name="Rounded Rectangle 5"/>
          <p:cNvSpPr/>
          <p:nvPr/>
        </p:nvSpPr>
        <p:spPr>
          <a:xfrm>
            <a:off x="395536" y="2204864"/>
            <a:ext cx="8496944" cy="4176464"/>
          </a:xfrm>
          <a:prstGeom prst="roundRect">
            <a:avLst/>
          </a:prstGeom>
          <a:ln w="28575"/>
        </p:spPr>
        <p:style>
          <a:lnRef idx="2">
            <a:schemeClr val="dk1"/>
          </a:lnRef>
          <a:fillRef idx="1">
            <a:schemeClr val="lt1"/>
          </a:fillRef>
          <a:effectRef idx="0">
            <a:schemeClr val="dk1"/>
          </a:effectRef>
          <a:fontRef idx="minor">
            <a:schemeClr val="dk1"/>
          </a:fontRef>
        </p:style>
        <p:txBody>
          <a:bodyPr rtlCol="0" anchor="t"/>
          <a:lstStyle/>
          <a:p>
            <a:r>
              <a:rPr lang="ro-RO" dirty="0"/>
              <a:t>HOTĂRÂREA Curții de Justiție a Uniunii Europene (Camera întâi) </a:t>
            </a:r>
            <a:r>
              <a:rPr lang="ro-RO" dirty="0" smtClean="0"/>
              <a:t> - </a:t>
            </a:r>
            <a:r>
              <a:rPr lang="ro-RO" b="1" dirty="0"/>
              <a:t>7 aprilie 2016</a:t>
            </a:r>
          </a:p>
          <a:p>
            <a:r>
              <a:rPr lang="ro-RO" b="1" dirty="0"/>
              <a:t>Cauza C - 324/14 </a:t>
            </a:r>
            <a:r>
              <a:rPr lang="ro-RO" dirty="0"/>
              <a:t>având ca obiect o </a:t>
            </a:r>
            <a:r>
              <a:rPr lang="ro-RO" b="1" dirty="0"/>
              <a:t>cerere de decizie preliminară formulată în temeiul articolului 267</a:t>
            </a:r>
            <a:r>
              <a:rPr lang="ro-RO" dirty="0"/>
              <a:t> </a:t>
            </a:r>
            <a:r>
              <a:rPr lang="ro-RO" dirty="0" smtClean="0"/>
              <a:t>TFUE</a:t>
            </a:r>
          </a:p>
          <a:p>
            <a:pPr indent="182563" algn="just"/>
            <a:r>
              <a:rPr lang="ro-RO" dirty="0"/>
              <a:t>62 </a:t>
            </a:r>
            <a:r>
              <a:rPr lang="ro-RO" dirty="0" smtClean="0"/>
              <a:t>(...) </a:t>
            </a:r>
            <a:r>
              <a:rPr lang="ro-RO" b="1" dirty="0" smtClean="0"/>
              <a:t>principiile </a:t>
            </a:r>
            <a:r>
              <a:rPr lang="ro-RO" b="1" dirty="0"/>
              <a:t>egalității de tratament și nediscriminării, precum și obligația de transparență </a:t>
            </a:r>
            <a:r>
              <a:rPr lang="ro-RO" b="1" dirty="0">
                <a:solidFill>
                  <a:srgbClr val="C00000"/>
                </a:solidFill>
              </a:rPr>
              <a:t>se opun oricărei negocieri între autoritatea contractantă și un ofertant</a:t>
            </a:r>
            <a:r>
              <a:rPr lang="ro-RO" b="1" dirty="0"/>
              <a:t> în cadrul unei proceduri de atribuire a unui contract de achiziții publice, ceea ce implică faptul că, în principiu, </a:t>
            </a:r>
            <a:r>
              <a:rPr lang="ro-RO" b="1" u="sng" dirty="0"/>
              <a:t>o ofertă nu poate fi modificată după depunerea sa</a:t>
            </a:r>
            <a:r>
              <a:rPr lang="ro-RO" b="1" dirty="0"/>
              <a:t> nici la inițiativa autorității contractante, nici la cea a ofertantului</a:t>
            </a:r>
            <a:r>
              <a:rPr lang="ro-RO" dirty="0"/>
              <a:t>. </a:t>
            </a:r>
            <a:r>
              <a:rPr lang="ro-RO" b="1" dirty="0"/>
              <a:t>În consecință, </a:t>
            </a:r>
            <a:r>
              <a:rPr lang="ro-RO" sz="2000" b="1" dirty="0">
                <a:solidFill>
                  <a:srgbClr val="FF0000"/>
                </a:solidFill>
              </a:rPr>
              <a:t>autoritatea contractantă nu poate solicita lămuriri unui ofertant a cărui ofertă apreciază că este imprecisă sau neconformă cu specificațiile tehnice din caietul de sarcini</a:t>
            </a:r>
            <a:r>
              <a:rPr lang="ro-RO" dirty="0"/>
              <a:t> (Hotărârea din 10 octombrie 2013, Manova, C‑336/12, EU:C:2013:647, punctul 31 și jurisprudența citată)</a:t>
            </a:r>
            <a:endParaRPr lang="ro-RO" sz="1600" dirty="0"/>
          </a:p>
          <a:p>
            <a:endParaRPr lang="ro-RO" dirty="0"/>
          </a:p>
          <a:p>
            <a:endParaRPr lang="ro-RO" dirty="0"/>
          </a:p>
          <a:p>
            <a:pPr algn="ctr"/>
            <a:endParaRPr lang="ro-RO" b="1" dirty="0" smtClean="0"/>
          </a:p>
          <a:p>
            <a:pPr indent="182563" algn="just"/>
            <a:endParaRPr lang="ro-RO" dirty="0" smtClean="0"/>
          </a:p>
          <a:p>
            <a:pPr algn="just"/>
            <a:endParaRPr lang="ro-RO" sz="2000" dirty="0"/>
          </a:p>
        </p:txBody>
      </p:sp>
      <p:cxnSp>
        <p:nvCxnSpPr>
          <p:cNvPr id="9" name="Straight Arrow Connector 8"/>
          <p:cNvCxnSpPr/>
          <p:nvPr/>
        </p:nvCxnSpPr>
        <p:spPr>
          <a:xfrm>
            <a:off x="5096309" y="1778111"/>
            <a:ext cx="0" cy="432048"/>
          </a:xfrm>
          <a:prstGeom prst="straightConnector1">
            <a:avLst/>
          </a:prstGeom>
          <a:ln w="28575">
            <a:tailEnd type="arrow"/>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15642317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38328"/>
            <a:ext cx="8229600" cy="1074448"/>
          </a:xfrm>
        </p:spPr>
        <p:txBody>
          <a:bodyPr>
            <a:normAutofit/>
          </a:bodyPr>
          <a:lstStyle/>
          <a:p>
            <a:r>
              <a:rPr lang="ro-RO" sz="2400" b="1" dirty="0">
                <a:solidFill>
                  <a:srgbClr val="FF0000"/>
                </a:solidFill>
              </a:rPr>
              <a:t>Regimul </a:t>
            </a:r>
            <a:r>
              <a:rPr lang="ro-RO" sz="2400" b="1" dirty="0" smtClean="0">
                <a:solidFill>
                  <a:srgbClr val="FF0000"/>
                </a:solidFill>
              </a:rPr>
              <a:t>și limitele clarificărilor </a:t>
            </a:r>
            <a:r>
              <a:rPr lang="ro-RO" sz="2400" b="1" dirty="0">
                <a:solidFill>
                  <a:srgbClr val="FF0000"/>
                </a:solidFill>
              </a:rPr>
              <a:t>solicitate pe timpul evaluării ofertelor</a:t>
            </a:r>
            <a:endParaRPr lang="ro-RO" b="1" dirty="0">
              <a:solidFill>
                <a:srgbClr val="FF0000"/>
              </a:solidFill>
            </a:endParaRPr>
          </a:p>
        </p:txBody>
      </p:sp>
      <p:sp>
        <p:nvSpPr>
          <p:cNvPr id="19" name="Footer Placeholder 18"/>
          <p:cNvSpPr>
            <a:spLocks noGrp="1"/>
          </p:cNvSpPr>
          <p:nvPr>
            <p:ph type="ftr" sz="quarter" idx="11"/>
          </p:nvPr>
        </p:nvSpPr>
        <p:spPr>
          <a:xfrm>
            <a:off x="1043608" y="6356350"/>
            <a:ext cx="7560840" cy="365125"/>
          </a:xfrm>
        </p:spPr>
        <p:txBody>
          <a:bodyPr/>
          <a:lstStyle/>
          <a:p>
            <a:r>
              <a:rPr lang="ro-RO" i="1" dirty="0">
                <a:solidFill>
                  <a:srgbClr val="002060"/>
                </a:solidFill>
              </a:rPr>
              <a:t>I Targu Mureș, 25-27.05.2017, BUDULAN CONSTANTIN - CNSC</a:t>
            </a:r>
          </a:p>
        </p:txBody>
      </p:sp>
      <p:sp>
        <p:nvSpPr>
          <p:cNvPr id="5" name="Rounded Rectangle 4"/>
          <p:cNvSpPr/>
          <p:nvPr/>
        </p:nvSpPr>
        <p:spPr>
          <a:xfrm>
            <a:off x="683568" y="1196752"/>
            <a:ext cx="7920879" cy="576064"/>
          </a:xfrm>
          <a:prstGeom prst="roundRect">
            <a:avLst/>
          </a:prstGeom>
          <a:ln w="28575"/>
        </p:spPr>
        <p:style>
          <a:lnRef idx="2">
            <a:schemeClr val="dk1"/>
          </a:lnRef>
          <a:fillRef idx="1">
            <a:schemeClr val="lt1"/>
          </a:fillRef>
          <a:effectRef idx="0">
            <a:schemeClr val="dk1"/>
          </a:effectRef>
          <a:fontRef idx="minor">
            <a:schemeClr val="dk1"/>
          </a:fontRef>
        </p:style>
        <p:txBody>
          <a:bodyPr rtlCol="0" anchor="ctr"/>
          <a:lstStyle/>
          <a:p>
            <a:pPr indent="177800" algn="ctr"/>
            <a:r>
              <a:rPr lang="ro-RO" b="1" i="1" dirty="0" smtClean="0"/>
              <a:t>Interpretarea dată de CJUE regimului clarificărilor solicitate pe timpul evaluării ofertelor</a:t>
            </a:r>
            <a:endParaRPr lang="ro-RO" dirty="0"/>
          </a:p>
        </p:txBody>
      </p:sp>
      <p:sp>
        <p:nvSpPr>
          <p:cNvPr id="6" name="Rounded Rectangle 5"/>
          <p:cNvSpPr/>
          <p:nvPr/>
        </p:nvSpPr>
        <p:spPr>
          <a:xfrm>
            <a:off x="395536" y="2204864"/>
            <a:ext cx="8496944" cy="4176464"/>
          </a:xfrm>
          <a:prstGeom prst="roundRect">
            <a:avLst/>
          </a:prstGeom>
          <a:ln w="28575"/>
        </p:spPr>
        <p:style>
          <a:lnRef idx="2">
            <a:schemeClr val="dk1"/>
          </a:lnRef>
          <a:fillRef idx="1">
            <a:schemeClr val="lt1"/>
          </a:fillRef>
          <a:effectRef idx="0">
            <a:schemeClr val="dk1"/>
          </a:effectRef>
          <a:fontRef idx="minor">
            <a:schemeClr val="dk1"/>
          </a:fontRef>
        </p:style>
        <p:txBody>
          <a:bodyPr rtlCol="0" anchor="t"/>
          <a:lstStyle/>
          <a:p>
            <a:r>
              <a:rPr lang="ro-RO" dirty="0"/>
              <a:t>HOTĂRÂREA Curții de Justiție a Uniunii Europene (Camera întâi) </a:t>
            </a:r>
            <a:r>
              <a:rPr lang="ro-RO" dirty="0" smtClean="0"/>
              <a:t> - </a:t>
            </a:r>
            <a:r>
              <a:rPr lang="ro-RO" b="1" dirty="0"/>
              <a:t>7 aprilie 2016</a:t>
            </a:r>
          </a:p>
          <a:p>
            <a:r>
              <a:rPr lang="ro-RO" b="1" dirty="0"/>
              <a:t>Cauza C - 324/14 </a:t>
            </a:r>
            <a:r>
              <a:rPr lang="ro-RO" dirty="0"/>
              <a:t>având ca obiect o </a:t>
            </a:r>
            <a:r>
              <a:rPr lang="ro-RO" b="1" dirty="0"/>
              <a:t>cerere de decizie preliminară formulată în temeiul articolului 267</a:t>
            </a:r>
            <a:r>
              <a:rPr lang="ro-RO" dirty="0"/>
              <a:t> </a:t>
            </a:r>
            <a:r>
              <a:rPr lang="ro-RO" dirty="0" smtClean="0"/>
              <a:t>TFUE</a:t>
            </a:r>
          </a:p>
          <a:p>
            <a:pPr indent="182563" algn="just"/>
            <a:r>
              <a:rPr lang="ro-RO" sz="2000" dirty="0"/>
              <a:t>65 </a:t>
            </a:r>
            <a:r>
              <a:rPr lang="ro-RO" sz="2000" b="1" dirty="0"/>
              <a:t>În plus, </a:t>
            </a:r>
            <a:r>
              <a:rPr lang="ro-RO" sz="2000" b="1" dirty="0">
                <a:solidFill>
                  <a:srgbClr val="C00000"/>
                </a:solidFill>
              </a:rPr>
              <a:t>în cadrul exercitării puterii de apreciere de care dispune</a:t>
            </a:r>
            <a:r>
              <a:rPr lang="ro-RO" sz="2000" b="1" dirty="0"/>
              <a:t> în ceea ce privește posibilitatea de a solicita candidaților să își clarifice oferta, autoritatea contractantă trebuie să trateze candidații în mod egal și loial, astfel încât să nu se poată considera, la finalizarea procedurii de selecție a ofertelor și în raport cu rezultatul acesteia, </a:t>
            </a:r>
            <a:r>
              <a:rPr lang="ro-RO" sz="2000" b="1" dirty="0">
                <a:solidFill>
                  <a:srgbClr val="C00000"/>
                </a:solidFill>
              </a:rPr>
              <a:t>că solicitarea de clarificare a favorizat sau a defavorizat nejustificat candidatul sau candidații cărora le‑a fost adresată</a:t>
            </a:r>
            <a:r>
              <a:rPr lang="ro-RO" sz="2000" dirty="0"/>
              <a:t> (Hotărârea din 10 octombrie 2013, Manova, C‑336/12, EU:C:2013:647, punctul 37)</a:t>
            </a:r>
            <a:endParaRPr lang="ro-RO" sz="1600" dirty="0"/>
          </a:p>
          <a:p>
            <a:endParaRPr lang="ro-RO" dirty="0"/>
          </a:p>
          <a:p>
            <a:endParaRPr lang="ro-RO" dirty="0"/>
          </a:p>
          <a:p>
            <a:pPr algn="ctr"/>
            <a:endParaRPr lang="ro-RO" b="1" dirty="0" smtClean="0"/>
          </a:p>
          <a:p>
            <a:pPr indent="182563" algn="just"/>
            <a:endParaRPr lang="ro-RO" dirty="0" smtClean="0"/>
          </a:p>
          <a:p>
            <a:pPr algn="just"/>
            <a:endParaRPr lang="ro-RO" sz="2000" dirty="0"/>
          </a:p>
        </p:txBody>
      </p:sp>
      <p:cxnSp>
        <p:nvCxnSpPr>
          <p:cNvPr id="9" name="Straight Arrow Connector 8"/>
          <p:cNvCxnSpPr/>
          <p:nvPr/>
        </p:nvCxnSpPr>
        <p:spPr>
          <a:xfrm>
            <a:off x="5096309" y="1778111"/>
            <a:ext cx="0" cy="432048"/>
          </a:xfrm>
          <a:prstGeom prst="straightConnector1">
            <a:avLst/>
          </a:prstGeom>
          <a:ln w="28575">
            <a:tailEnd type="arrow"/>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19854018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38328"/>
            <a:ext cx="8229600" cy="1074448"/>
          </a:xfrm>
        </p:spPr>
        <p:txBody>
          <a:bodyPr>
            <a:normAutofit/>
          </a:bodyPr>
          <a:lstStyle/>
          <a:p>
            <a:r>
              <a:rPr lang="ro-RO" sz="2400" b="1" dirty="0">
                <a:solidFill>
                  <a:srgbClr val="FF0000"/>
                </a:solidFill>
              </a:rPr>
              <a:t>Regimul </a:t>
            </a:r>
            <a:r>
              <a:rPr lang="ro-RO" sz="2400" b="1" dirty="0" smtClean="0">
                <a:solidFill>
                  <a:srgbClr val="FF0000"/>
                </a:solidFill>
              </a:rPr>
              <a:t>și limitele clarificărilor </a:t>
            </a:r>
            <a:r>
              <a:rPr lang="ro-RO" sz="2400" b="1" dirty="0">
                <a:solidFill>
                  <a:srgbClr val="FF0000"/>
                </a:solidFill>
              </a:rPr>
              <a:t>solicitate pe timpul evaluării ofertelor</a:t>
            </a:r>
            <a:endParaRPr lang="ro-RO" b="1" dirty="0">
              <a:solidFill>
                <a:srgbClr val="FF0000"/>
              </a:solidFill>
            </a:endParaRPr>
          </a:p>
        </p:txBody>
      </p:sp>
      <p:sp>
        <p:nvSpPr>
          <p:cNvPr id="19" name="Footer Placeholder 18"/>
          <p:cNvSpPr>
            <a:spLocks noGrp="1"/>
          </p:cNvSpPr>
          <p:nvPr>
            <p:ph type="ftr" sz="quarter" idx="11"/>
          </p:nvPr>
        </p:nvSpPr>
        <p:spPr>
          <a:xfrm>
            <a:off x="1043608" y="6356350"/>
            <a:ext cx="7560840" cy="365125"/>
          </a:xfrm>
        </p:spPr>
        <p:txBody>
          <a:bodyPr/>
          <a:lstStyle/>
          <a:p>
            <a:r>
              <a:rPr lang="ro-RO" i="1" dirty="0">
                <a:solidFill>
                  <a:srgbClr val="002060"/>
                </a:solidFill>
              </a:rPr>
              <a:t>I Targu Mureș, 25-27.05.2017, BUDULAN CONSTANTIN - CNSC</a:t>
            </a:r>
          </a:p>
        </p:txBody>
      </p:sp>
      <p:sp>
        <p:nvSpPr>
          <p:cNvPr id="5" name="Rounded Rectangle 4"/>
          <p:cNvSpPr/>
          <p:nvPr/>
        </p:nvSpPr>
        <p:spPr>
          <a:xfrm>
            <a:off x="683568" y="1196752"/>
            <a:ext cx="7920879" cy="576064"/>
          </a:xfrm>
          <a:prstGeom prst="roundRect">
            <a:avLst/>
          </a:prstGeom>
          <a:ln w="28575"/>
        </p:spPr>
        <p:style>
          <a:lnRef idx="2">
            <a:schemeClr val="dk1"/>
          </a:lnRef>
          <a:fillRef idx="1">
            <a:schemeClr val="lt1"/>
          </a:fillRef>
          <a:effectRef idx="0">
            <a:schemeClr val="dk1"/>
          </a:effectRef>
          <a:fontRef idx="minor">
            <a:schemeClr val="dk1"/>
          </a:fontRef>
        </p:style>
        <p:txBody>
          <a:bodyPr rtlCol="0" anchor="ctr"/>
          <a:lstStyle/>
          <a:p>
            <a:pPr indent="177800" algn="ctr"/>
            <a:r>
              <a:rPr lang="ro-RO" b="1" i="1" dirty="0" smtClean="0"/>
              <a:t>Interpretarea dată de CJUE regimului clarificărilor solicitate pe timpul evaluării ofertelor</a:t>
            </a:r>
            <a:endParaRPr lang="ro-RO" dirty="0"/>
          </a:p>
        </p:txBody>
      </p:sp>
      <p:sp>
        <p:nvSpPr>
          <p:cNvPr id="6" name="Rounded Rectangle 5"/>
          <p:cNvSpPr/>
          <p:nvPr/>
        </p:nvSpPr>
        <p:spPr>
          <a:xfrm>
            <a:off x="395536" y="2204864"/>
            <a:ext cx="8496944" cy="4176464"/>
          </a:xfrm>
          <a:prstGeom prst="roundRect">
            <a:avLst/>
          </a:prstGeom>
          <a:ln w="28575"/>
        </p:spPr>
        <p:style>
          <a:lnRef idx="2">
            <a:schemeClr val="dk1"/>
          </a:lnRef>
          <a:fillRef idx="1">
            <a:schemeClr val="lt1"/>
          </a:fillRef>
          <a:effectRef idx="0">
            <a:schemeClr val="dk1"/>
          </a:effectRef>
          <a:fontRef idx="minor">
            <a:schemeClr val="dk1"/>
          </a:fontRef>
        </p:style>
        <p:txBody>
          <a:bodyPr rtlCol="0" anchor="t"/>
          <a:lstStyle/>
          <a:p>
            <a:r>
              <a:rPr lang="ro-RO" dirty="0"/>
              <a:t>HOTĂRÂREA Curții de Justiție a Uniunii Europene (Camera întâi) </a:t>
            </a:r>
            <a:r>
              <a:rPr lang="ro-RO" dirty="0" smtClean="0"/>
              <a:t> - </a:t>
            </a:r>
            <a:r>
              <a:rPr lang="ro-RO" b="1" dirty="0"/>
              <a:t>7 aprilie 2016</a:t>
            </a:r>
          </a:p>
          <a:p>
            <a:r>
              <a:rPr lang="ro-RO" b="1" dirty="0"/>
              <a:t>Cauza C - 324/14 </a:t>
            </a:r>
            <a:r>
              <a:rPr lang="ro-RO" dirty="0"/>
              <a:t>având ca obiect o </a:t>
            </a:r>
            <a:r>
              <a:rPr lang="ro-RO" b="1" dirty="0"/>
              <a:t>cerere de decizie preliminară formulată în temeiul articolului 267</a:t>
            </a:r>
            <a:r>
              <a:rPr lang="ro-RO" dirty="0"/>
              <a:t> </a:t>
            </a:r>
            <a:r>
              <a:rPr lang="ro-RO" dirty="0" smtClean="0"/>
              <a:t>TFUE</a:t>
            </a:r>
          </a:p>
          <a:p>
            <a:endParaRPr lang="ro-RO" dirty="0" smtClean="0"/>
          </a:p>
          <a:p>
            <a:pPr algn="just"/>
            <a:r>
              <a:rPr lang="ro-RO" sz="2400" dirty="0" smtClean="0"/>
              <a:t>63</a:t>
            </a:r>
            <a:r>
              <a:rPr lang="ro-RO" sz="2400" dirty="0"/>
              <a:t> </a:t>
            </a:r>
            <a:r>
              <a:rPr lang="ro-RO" sz="2400" b="1" dirty="0"/>
              <a:t>Curtea a precizat însă că articolul 2 din Directiva 2004/18 </a:t>
            </a:r>
            <a:r>
              <a:rPr lang="ro-RO" sz="2400" b="1" dirty="0">
                <a:solidFill>
                  <a:srgbClr val="C00000"/>
                </a:solidFill>
              </a:rPr>
              <a:t>nu se opune ca </a:t>
            </a:r>
            <a:r>
              <a:rPr lang="ro-RO" sz="2800" b="1" dirty="0">
                <a:solidFill>
                  <a:srgbClr val="C00000"/>
                </a:solidFill>
              </a:rPr>
              <a:t>datele referitoare la ofertă să poată fi corectate sau completate punctual, în special întrucât necesită în mod vădit o simplă clarificare sau pentru a înlătura erori materiale evidente</a:t>
            </a:r>
            <a:r>
              <a:rPr lang="ro-RO" sz="2400" dirty="0"/>
              <a:t> (Hotărârea din 10 octombrie 2013, Manova, C‑336/12, EU:C:2013:647, punctul 32 și jurisprudența citată).</a:t>
            </a:r>
          </a:p>
          <a:p>
            <a:endParaRPr lang="ro-RO" dirty="0"/>
          </a:p>
          <a:p>
            <a:endParaRPr lang="ro-RO" dirty="0"/>
          </a:p>
          <a:p>
            <a:pPr algn="ctr"/>
            <a:endParaRPr lang="ro-RO" b="1" dirty="0" smtClean="0"/>
          </a:p>
          <a:p>
            <a:pPr indent="182563" algn="just"/>
            <a:endParaRPr lang="ro-RO" dirty="0" smtClean="0"/>
          </a:p>
          <a:p>
            <a:pPr algn="just"/>
            <a:endParaRPr lang="ro-RO" sz="2000" dirty="0"/>
          </a:p>
        </p:txBody>
      </p:sp>
      <p:cxnSp>
        <p:nvCxnSpPr>
          <p:cNvPr id="9" name="Straight Arrow Connector 8"/>
          <p:cNvCxnSpPr/>
          <p:nvPr/>
        </p:nvCxnSpPr>
        <p:spPr>
          <a:xfrm>
            <a:off x="5096309" y="1778111"/>
            <a:ext cx="0" cy="432048"/>
          </a:xfrm>
          <a:prstGeom prst="straightConnector1">
            <a:avLst/>
          </a:prstGeom>
          <a:ln w="28575">
            <a:tailEnd type="arrow"/>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6992279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38328"/>
            <a:ext cx="8229600" cy="1074448"/>
          </a:xfrm>
        </p:spPr>
        <p:txBody>
          <a:bodyPr>
            <a:normAutofit/>
          </a:bodyPr>
          <a:lstStyle/>
          <a:p>
            <a:r>
              <a:rPr lang="ro-RO" sz="2400" b="1" dirty="0">
                <a:solidFill>
                  <a:srgbClr val="FF0000"/>
                </a:solidFill>
              </a:rPr>
              <a:t>Regimul </a:t>
            </a:r>
            <a:r>
              <a:rPr lang="ro-RO" sz="2400" b="1" dirty="0" smtClean="0">
                <a:solidFill>
                  <a:srgbClr val="FF0000"/>
                </a:solidFill>
              </a:rPr>
              <a:t>și limitele clarificărilor </a:t>
            </a:r>
            <a:r>
              <a:rPr lang="ro-RO" sz="2400" b="1" dirty="0">
                <a:solidFill>
                  <a:srgbClr val="FF0000"/>
                </a:solidFill>
              </a:rPr>
              <a:t>solicitate pe timpul evaluării ofertelor</a:t>
            </a:r>
            <a:endParaRPr lang="ro-RO" b="1" dirty="0">
              <a:solidFill>
                <a:srgbClr val="FF0000"/>
              </a:solidFill>
            </a:endParaRPr>
          </a:p>
        </p:txBody>
      </p:sp>
      <p:sp>
        <p:nvSpPr>
          <p:cNvPr id="19" name="Footer Placeholder 18"/>
          <p:cNvSpPr>
            <a:spLocks noGrp="1"/>
          </p:cNvSpPr>
          <p:nvPr>
            <p:ph type="ftr" sz="quarter" idx="11"/>
          </p:nvPr>
        </p:nvSpPr>
        <p:spPr>
          <a:xfrm>
            <a:off x="1043608" y="6356350"/>
            <a:ext cx="7560840" cy="365125"/>
          </a:xfrm>
        </p:spPr>
        <p:txBody>
          <a:bodyPr/>
          <a:lstStyle/>
          <a:p>
            <a:r>
              <a:rPr lang="ro-RO" i="1" dirty="0">
                <a:solidFill>
                  <a:srgbClr val="002060"/>
                </a:solidFill>
              </a:rPr>
              <a:t>I Targu Mureș, 25-27.05.2017, BUDULAN CONSTANTIN - CNSC</a:t>
            </a:r>
          </a:p>
        </p:txBody>
      </p:sp>
      <p:sp>
        <p:nvSpPr>
          <p:cNvPr id="5" name="Rounded Rectangle 4"/>
          <p:cNvSpPr/>
          <p:nvPr/>
        </p:nvSpPr>
        <p:spPr>
          <a:xfrm>
            <a:off x="683568" y="1196752"/>
            <a:ext cx="7920879" cy="576064"/>
          </a:xfrm>
          <a:prstGeom prst="roundRect">
            <a:avLst/>
          </a:prstGeom>
          <a:ln w="28575"/>
        </p:spPr>
        <p:style>
          <a:lnRef idx="2">
            <a:schemeClr val="dk1"/>
          </a:lnRef>
          <a:fillRef idx="1">
            <a:schemeClr val="lt1"/>
          </a:fillRef>
          <a:effectRef idx="0">
            <a:schemeClr val="dk1"/>
          </a:effectRef>
          <a:fontRef idx="minor">
            <a:schemeClr val="dk1"/>
          </a:fontRef>
        </p:style>
        <p:txBody>
          <a:bodyPr rtlCol="0" anchor="ctr"/>
          <a:lstStyle/>
          <a:p>
            <a:pPr indent="177800" algn="ctr"/>
            <a:r>
              <a:rPr lang="ro-RO" b="1" i="1" dirty="0" smtClean="0"/>
              <a:t>Interpretarea dată de CJUE regimului clarificărilor solicitate pe timpul evaluării ofertelor</a:t>
            </a:r>
            <a:endParaRPr lang="ro-RO" dirty="0"/>
          </a:p>
        </p:txBody>
      </p:sp>
      <p:sp>
        <p:nvSpPr>
          <p:cNvPr id="6" name="Rounded Rectangle 5"/>
          <p:cNvSpPr/>
          <p:nvPr/>
        </p:nvSpPr>
        <p:spPr>
          <a:xfrm>
            <a:off x="395536" y="2204864"/>
            <a:ext cx="8496944" cy="4176464"/>
          </a:xfrm>
          <a:prstGeom prst="roundRect">
            <a:avLst/>
          </a:prstGeom>
          <a:ln w="28575"/>
        </p:spPr>
        <p:style>
          <a:lnRef idx="2">
            <a:schemeClr val="dk1"/>
          </a:lnRef>
          <a:fillRef idx="1">
            <a:schemeClr val="lt1"/>
          </a:fillRef>
          <a:effectRef idx="0">
            <a:schemeClr val="dk1"/>
          </a:effectRef>
          <a:fontRef idx="minor">
            <a:schemeClr val="dk1"/>
          </a:fontRef>
        </p:style>
        <p:txBody>
          <a:bodyPr rtlCol="0" anchor="t"/>
          <a:lstStyle/>
          <a:p>
            <a:r>
              <a:rPr lang="ro-RO" dirty="0"/>
              <a:t>HOTĂRÂREA Curții de Justiție a Uniunii Europene (Camera întâi) </a:t>
            </a:r>
            <a:r>
              <a:rPr lang="ro-RO" dirty="0" smtClean="0"/>
              <a:t> - </a:t>
            </a:r>
            <a:r>
              <a:rPr lang="ro-RO" b="1" dirty="0"/>
              <a:t>7 aprilie 2016</a:t>
            </a:r>
          </a:p>
          <a:p>
            <a:r>
              <a:rPr lang="ro-RO" b="1" dirty="0"/>
              <a:t>Cauza C - 324/14 </a:t>
            </a:r>
            <a:r>
              <a:rPr lang="ro-RO" dirty="0"/>
              <a:t>având ca obiect o </a:t>
            </a:r>
            <a:r>
              <a:rPr lang="ro-RO" b="1" dirty="0"/>
              <a:t>cerere de decizie preliminară formulată în temeiul articolului 267</a:t>
            </a:r>
            <a:r>
              <a:rPr lang="ro-RO" dirty="0"/>
              <a:t> </a:t>
            </a:r>
            <a:r>
              <a:rPr lang="ro-RO" dirty="0" smtClean="0"/>
              <a:t>TFUE</a:t>
            </a:r>
          </a:p>
          <a:p>
            <a:endParaRPr lang="ro-RO" dirty="0" smtClean="0"/>
          </a:p>
          <a:p>
            <a:pPr algn="just"/>
            <a:r>
              <a:rPr lang="ro-RO" sz="2400" dirty="0"/>
              <a:t>64 </a:t>
            </a:r>
            <a:r>
              <a:rPr lang="ro-RO" sz="2400" b="1" dirty="0"/>
              <a:t>În acest scop, revine autorității contractante obligația de a se asigura, printre altele, că cererea de clarificare a unei oferte </a:t>
            </a:r>
            <a:r>
              <a:rPr lang="ro-RO" sz="2400" b="1" dirty="0">
                <a:solidFill>
                  <a:srgbClr val="FF0000"/>
                </a:solidFill>
              </a:rPr>
              <a:t>nu conduce la prezentarea, de către ofertantul în cauză, a ceea ce în realitate ar fi o nouă ofertă</a:t>
            </a:r>
            <a:r>
              <a:rPr lang="ro-RO" sz="2400" dirty="0"/>
              <a:t> (a se vedea în acest sens Hotărârea din 10 octombrie 2013, Manova, C‑336/12, EU:C:2013:647, punctul 36).</a:t>
            </a:r>
          </a:p>
          <a:p>
            <a:endParaRPr lang="ro-RO" dirty="0"/>
          </a:p>
          <a:p>
            <a:endParaRPr lang="ro-RO" dirty="0"/>
          </a:p>
          <a:p>
            <a:pPr algn="ctr"/>
            <a:endParaRPr lang="ro-RO" b="1" dirty="0" smtClean="0"/>
          </a:p>
          <a:p>
            <a:pPr indent="182563" algn="just"/>
            <a:endParaRPr lang="ro-RO" dirty="0" smtClean="0"/>
          </a:p>
          <a:p>
            <a:pPr algn="just"/>
            <a:endParaRPr lang="ro-RO" sz="2000" dirty="0"/>
          </a:p>
        </p:txBody>
      </p:sp>
      <p:cxnSp>
        <p:nvCxnSpPr>
          <p:cNvPr id="9" name="Straight Arrow Connector 8"/>
          <p:cNvCxnSpPr/>
          <p:nvPr/>
        </p:nvCxnSpPr>
        <p:spPr>
          <a:xfrm>
            <a:off x="5096309" y="1778111"/>
            <a:ext cx="0" cy="432048"/>
          </a:xfrm>
          <a:prstGeom prst="straightConnector1">
            <a:avLst/>
          </a:prstGeom>
          <a:ln w="28575">
            <a:tailEnd type="arrow"/>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76801852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38328"/>
            <a:ext cx="8229600" cy="1074448"/>
          </a:xfrm>
        </p:spPr>
        <p:txBody>
          <a:bodyPr>
            <a:normAutofit/>
          </a:bodyPr>
          <a:lstStyle/>
          <a:p>
            <a:r>
              <a:rPr lang="ro-RO" sz="2400" b="1" dirty="0">
                <a:solidFill>
                  <a:srgbClr val="FF0000"/>
                </a:solidFill>
              </a:rPr>
              <a:t>Regimul </a:t>
            </a:r>
            <a:r>
              <a:rPr lang="ro-RO" sz="2400" b="1" dirty="0" smtClean="0">
                <a:solidFill>
                  <a:srgbClr val="FF0000"/>
                </a:solidFill>
              </a:rPr>
              <a:t>și limitele clarificărilor </a:t>
            </a:r>
            <a:r>
              <a:rPr lang="ro-RO" sz="2400" b="1" dirty="0">
                <a:solidFill>
                  <a:srgbClr val="FF0000"/>
                </a:solidFill>
              </a:rPr>
              <a:t>solicitate pe timpul evaluării ofertelor</a:t>
            </a:r>
            <a:endParaRPr lang="ro-RO" b="1" dirty="0">
              <a:solidFill>
                <a:srgbClr val="FF0000"/>
              </a:solidFill>
            </a:endParaRPr>
          </a:p>
        </p:txBody>
      </p:sp>
      <p:sp>
        <p:nvSpPr>
          <p:cNvPr id="19" name="Footer Placeholder 18"/>
          <p:cNvSpPr>
            <a:spLocks noGrp="1"/>
          </p:cNvSpPr>
          <p:nvPr>
            <p:ph type="ftr" sz="quarter" idx="11"/>
          </p:nvPr>
        </p:nvSpPr>
        <p:spPr>
          <a:xfrm>
            <a:off x="1043608" y="6356350"/>
            <a:ext cx="7560840" cy="365125"/>
          </a:xfrm>
        </p:spPr>
        <p:txBody>
          <a:bodyPr/>
          <a:lstStyle/>
          <a:p>
            <a:r>
              <a:rPr lang="ro-RO" i="1" dirty="0">
                <a:solidFill>
                  <a:srgbClr val="002060"/>
                </a:solidFill>
              </a:rPr>
              <a:t>I Targu Mureș, 25-27.05.2017, BUDULAN CONSTANTIN - CNSC</a:t>
            </a:r>
          </a:p>
        </p:txBody>
      </p:sp>
      <p:sp>
        <p:nvSpPr>
          <p:cNvPr id="5" name="Rounded Rectangle 4"/>
          <p:cNvSpPr/>
          <p:nvPr/>
        </p:nvSpPr>
        <p:spPr>
          <a:xfrm>
            <a:off x="683568" y="1196752"/>
            <a:ext cx="7920879" cy="576064"/>
          </a:xfrm>
          <a:prstGeom prst="roundRect">
            <a:avLst/>
          </a:prstGeom>
          <a:ln w="28575"/>
        </p:spPr>
        <p:style>
          <a:lnRef idx="2">
            <a:schemeClr val="dk1"/>
          </a:lnRef>
          <a:fillRef idx="1">
            <a:schemeClr val="lt1"/>
          </a:fillRef>
          <a:effectRef idx="0">
            <a:schemeClr val="dk1"/>
          </a:effectRef>
          <a:fontRef idx="minor">
            <a:schemeClr val="dk1"/>
          </a:fontRef>
        </p:style>
        <p:txBody>
          <a:bodyPr rtlCol="0" anchor="ctr"/>
          <a:lstStyle/>
          <a:p>
            <a:pPr indent="177800" algn="ctr"/>
            <a:r>
              <a:rPr lang="ro-RO" b="1" dirty="0" smtClean="0"/>
              <a:t>PRACTICI ERONATE IN RAPORT DE INTERPRETAREA OFICIALĂ A TRATATELOR ÎN PĂRȚILE PRIVIND MATERIA</a:t>
            </a:r>
            <a:endParaRPr lang="ro-RO" b="1" dirty="0"/>
          </a:p>
        </p:txBody>
      </p:sp>
      <p:sp>
        <p:nvSpPr>
          <p:cNvPr id="6" name="Rounded Rectangle 5"/>
          <p:cNvSpPr/>
          <p:nvPr/>
        </p:nvSpPr>
        <p:spPr>
          <a:xfrm>
            <a:off x="395536" y="2204864"/>
            <a:ext cx="8496944" cy="4176464"/>
          </a:xfrm>
          <a:prstGeom prst="roundRect">
            <a:avLst/>
          </a:prstGeom>
          <a:ln w="28575"/>
        </p:spPr>
        <p:style>
          <a:lnRef idx="2">
            <a:schemeClr val="dk1"/>
          </a:lnRef>
          <a:fillRef idx="1">
            <a:schemeClr val="lt1"/>
          </a:fillRef>
          <a:effectRef idx="0">
            <a:schemeClr val="dk1"/>
          </a:effectRef>
          <a:fontRef idx="minor">
            <a:schemeClr val="dk1"/>
          </a:fontRef>
        </p:style>
        <p:txBody>
          <a:bodyPr rtlCol="0" anchor="t"/>
          <a:lstStyle/>
          <a:p>
            <a:r>
              <a:rPr lang="ro-RO" b="1" dirty="0" smtClean="0"/>
              <a:t>DECIZIA CONSILIULUI nr. 1811/2015</a:t>
            </a:r>
          </a:p>
          <a:p>
            <a:r>
              <a:rPr lang="ro-RO" b="1" dirty="0" smtClean="0"/>
              <a:t>Erori din partea autorității contractante:</a:t>
            </a:r>
          </a:p>
          <a:p>
            <a:pPr algn="just"/>
            <a:r>
              <a:rPr lang="ro-RO" sz="2000" dirty="0" smtClean="0"/>
              <a:t>«(...) pe </a:t>
            </a:r>
            <a:r>
              <a:rPr lang="ro-RO" sz="2000" dirty="0"/>
              <a:t>parcursul evaluării ofertelor, comisia de evaluare i-a solicitat </a:t>
            </a:r>
            <a:r>
              <a:rPr lang="ro-RO" sz="2000" dirty="0" smtClean="0"/>
              <a:t>contestatoarei</a:t>
            </a:r>
            <a:r>
              <a:rPr lang="ro-RO" sz="2000" dirty="0"/>
              <a:t> </a:t>
            </a:r>
            <a:r>
              <a:rPr lang="ro-RO" sz="2000" dirty="0" smtClean="0"/>
              <a:t>(...) să transmită </a:t>
            </a:r>
            <a:r>
              <a:rPr lang="ro-RO" sz="2000" dirty="0"/>
              <a:t>clarificări/completări formale sau de confirmare, respectiv: „1... vă rugăm să ne specificaţi</a:t>
            </a:r>
            <a:r>
              <a:rPr lang="ro-RO" sz="2000" b="1" dirty="0"/>
              <a:t> </a:t>
            </a:r>
            <a:r>
              <a:rPr lang="ro-RO" sz="2000" b="1" dirty="0">
                <a:solidFill>
                  <a:srgbClr val="C00000"/>
                </a:solidFill>
              </a:rPr>
              <a:t>unde anume în oferta dumneavoastră se regăsesc</a:t>
            </a:r>
            <a:r>
              <a:rPr lang="ro-RO" sz="2000" b="1" dirty="0"/>
              <a:t> documente </a:t>
            </a:r>
            <a:r>
              <a:rPr lang="ro-RO" sz="2000" dirty="0"/>
              <a:t>care certifică calitatea de Responsabil cu controlul de calitate (CQ) în construcţii edilitare ... forma de colaborare ... 2... </a:t>
            </a:r>
            <a:r>
              <a:rPr lang="ro-RO" sz="2000" b="1" dirty="0"/>
              <a:t>decizia internă de desemnare </a:t>
            </a:r>
            <a:r>
              <a:rPr lang="ro-RO" sz="2000" dirty="0"/>
              <a:t>a </a:t>
            </a:r>
            <a:r>
              <a:rPr lang="ro-RO" sz="2000" dirty="0" smtClean="0"/>
              <a:t>(...) 5</a:t>
            </a:r>
            <a:r>
              <a:rPr lang="ro-RO" sz="2000" dirty="0"/>
              <a:t>. precizaţi care este valoarea lucrărilor recepţionate cu proces-verbal de recepţie la terminarea lucrărilor nr. 5/27.07.2015, pentru contractul nr. 413/27.10.2015, încheiat între SC </a:t>
            </a:r>
            <a:r>
              <a:rPr lang="ro-RO" sz="2000" dirty="0" smtClean="0"/>
              <a:t>... </a:t>
            </a:r>
            <a:r>
              <a:rPr lang="ro-RO" sz="2000" dirty="0"/>
              <a:t>SRL  şi SC </a:t>
            </a:r>
            <a:r>
              <a:rPr lang="ro-RO" sz="2000" dirty="0" smtClean="0"/>
              <a:t>... </a:t>
            </a:r>
            <a:r>
              <a:rPr lang="ro-RO" sz="2000" dirty="0"/>
              <a:t>SRL ... Vă rugăm să ne transmiteţi documentele solicitate, semnate şi ştampilate colţ dreapta pe fiecare pagina </a:t>
            </a:r>
            <a:r>
              <a:rPr lang="ro-RO" sz="2000" dirty="0" smtClean="0"/>
              <a:t>...”»</a:t>
            </a:r>
            <a:r>
              <a:rPr lang="ro-RO" dirty="0" smtClean="0"/>
              <a:t>.</a:t>
            </a:r>
            <a:endParaRPr lang="ro-RO" b="1" dirty="0" smtClean="0"/>
          </a:p>
          <a:p>
            <a:endParaRPr lang="ro-RO" b="1" dirty="0"/>
          </a:p>
          <a:p>
            <a:endParaRPr lang="ro-RO" dirty="0"/>
          </a:p>
          <a:p>
            <a:pPr algn="ctr"/>
            <a:endParaRPr lang="ro-RO" b="1" dirty="0" smtClean="0"/>
          </a:p>
          <a:p>
            <a:pPr indent="182563" algn="just"/>
            <a:endParaRPr lang="ro-RO" dirty="0" smtClean="0"/>
          </a:p>
          <a:p>
            <a:pPr algn="just"/>
            <a:endParaRPr lang="ro-RO" sz="2000" dirty="0"/>
          </a:p>
        </p:txBody>
      </p:sp>
      <p:cxnSp>
        <p:nvCxnSpPr>
          <p:cNvPr id="9" name="Straight Arrow Connector 8"/>
          <p:cNvCxnSpPr/>
          <p:nvPr/>
        </p:nvCxnSpPr>
        <p:spPr>
          <a:xfrm>
            <a:off x="5096309" y="1778111"/>
            <a:ext cx="0" cy="432048"/>
          </a:xfrm>
          <a:prstGeom prst="straightConnector1">
            <a:avLst/>
          </a:prstGeom>
          <a:ln w="28575">
            <a:tailEnd type="arrow"/>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09977543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aveform">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707</TotalTime>
  <Words>2212</Words>
  <Application>Microsoft Office PowerPoint</Application>
  <PresentationFormat>On-screen Show (4:3)</PresentationFormat>
  <Paragraphs>202</Paragraphs>
  <Slides>17</Slides>
  <Notes>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Waveform</vt:lpstr>
      <vt:lpstr>Regimul și limitele clarificărilor solicitate pe timpul evaluării ofertelor</vt:lpstr>
      <vt:lpstr>Regimul și limitele clarificărilor solicitate pe timpul evaluării ofertelor</vt:lpstr>
      <vt:lpstr>Regimul și limitele clarificărilor solicitate pe timpul evaluării ofertelor</vt:lpstr>
      <vt:lpstr>Regimul și limitele clarificărilor solicitate pe timpul evaluării ofertelor</vt:lpstr>
      <vt:lpstr>Regimul și limitele clarificărilor solicitate pe timpul evaluării ofertelor</vt:lpstr>
      <vt:lpstr>Regimul și limitele clarificărilor solicitate pe timpul evaluării ofertelor</vt:lpstr>
      <vt:lpstr>Regimul și limitele clarificărilor solicitate pe timpul evaluării ofertelor</vt:lpstr>
      <vt:lpstr>Regimul și limitele clarificărilor solicitate pe timpul evaluării ofertelor</vt:lpstr>
      <vt:lpstr>Regimul și limitele clarificărilor solicitate pe timpul evaluării ofertelor</vt:lpstr>
      <vt:lpstr>Regimul și limitele clarificărilor solicitate pe timpul evaluării ofertelor</vt:lpstr>
      <vt:lpstr>Regimul și limitele clarificărilor solicitate pe timpul evaluării ofertelor</vt:lpstr>
      <vt:lpstr>Regimul și limitele clarificărilor solicitate pe timpul evaluării ofertelor</vt:lpstr>
      <vt:lpstr>Regimul și limitele clarificărilor solicitate pe timpul evaluării ofertelor</vt:lpstr>
      <vt:lpstr>Regimul și limitele clarificărilor solicitate pe timpul evaluării ofertelor</vt:lpstr>
      <vt:lpstr>Regimul și limitele clarificărilor solicitate pe timpul evaluării ofertelor</vt:lpstr>
      <vt:lpstr>Regimul și limitele clarificărilor solicitate pe timpul evaluării ofertelor</vt:lpstr>
      <vt:lpstr>Regimul și limitele clarificărilor solicitate pe timpul evaluării ofertelor</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„Aspecte rezultate din activitatea de remedii în domeniul achizițiilor publice prin prisma aplicării noii legislații în materie”</dc:title>
  <dc:creator>Statie</dc:creator>
  <cp:lastModifiedBy>Statie</cp:lastModifiedBy>
  <cp:revision>68</cp:revision>
  <dcterms:created xsi:type="dcterms:W3CDTF">2017-04-24T13:15:11Z</dcterms:created>
  <dcterms:modified xsi:type="dcterms:W3CDTF">2017-05-24T00:11:27Z</dcterms:modified>
</cp:coreProperties>
</file>