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77" r:id="rId5"/>
    <p:sldId id="263" r:id="rId6"/>
    <p:sldId id="278" r:id="rId7"/>
    <p:sldId id="264" r:id="rId8"/>
    <p:sldId id="265" r:id="rId9"/>
    <p:sldId id="266" r:id="rId10"/>
    <p:sldId id="276" r:id="rId11"/>
    <p:sldId id="267" r:id="rId12"/>
    <p:sldId id="268" r:id="rId13"/>
    <p:sldId id="269" r:id="rId14"/>
    <p:sldId id="274" r:id="rId15"/>
    <p:sldId id="259" r:id="rId16"/>
    <p:sldId id="260" r:id="rId17"/>
    <p:sldId id="261" r:id="rId18"/>
    <p:sldId id="262" r:id="rId19"/>
    <p:sldId id="271" r:id="rId20"/>
    <p:sldId id="272" r:id="rId21"/>
    <p:sldId id="281" r:id="rId22"/>
    <p:sldId id="279" r:id="rId23"/>
    <p:sldId id="283" r:id="rId24"/>
    <p:sldId id="284" r:id="rId25"/>
    <p:sldId id="280" r:id="rId26"/>
    <p:sldId id="282" r:id="rId27"/>
    <p:sldId id="273"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27"/>
  </p:normalViewPr>
  <p:slideViewPr>
    <p:cSldViewPr snapToGrid="0" snapToObjects="1">
      <p:cViewPr>
        <p:scale>
          <a:sx n="94" d="100"/>
          <a:sy n="94" d="100"/>
        </p:scale>
        <p:origin x="736"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https://d.docs.live.net/355dca1f875d6680/AADR/Conferinte%20de%20presa/ghiseul.ro%20august%20.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liviu.stoica\Downloads\sinteza%20call%20center%20v2.xlsx" TargetMode="External"/><Relationship Id="rId2"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file:////C:\Users\liviu.stoica\Downloads\SEAP%20Statistici%20(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3200" b="1" dirty="0" err="1">
                <a:solidFill>
                  <a:schemeClr val="tx1"/>
                </a:solidFill>
              </a:rPr>
              <a:t>Nr</a:t>
            </a:r>
            <a:r>
              <a:rPr lang="en-US" sz="3200" b="1" dirty="0">
                <a:solidFill>
                  <a:schemeClr val="tx1"/>
                </a:solidFill>
              </a:rPr>
              <a:t>. de </a:t>
            </a:r>
            <a:r>
              <a:rPr lang="en-US" sz="3200" b="1" dirty="0" err="1" smtClean="0">
                <a:solidFill>
                  <a:schemeClr val="tx1"/>
                </a:solidFill>
              </a:rPr>
              <a:t>plăți</a:t>
            </a:r>
            <a:r>
              <a:rPr lang="ro-RO" sz="3200" b="1" dirty="0" smtClean="0">
                <a:solidFill>
                  <a:schemeClr val="tx1"/>
                </a:solidFill>
              </a:rPr>
              <a:t> </a:t>
            </a:r>
            <a:r>
              <a:rPr lang="ro-RO" sz="3200" b="1" dirty="0">
                <a:solidFill>
                  <a:schemeClr val="tx1"/>
                </a:solidFill>
              </a:rPr>
              <a:t>prin </a:t>
            </a:r>
            <a:r>
              <a:rPr lang="ro-RO" sz="3200" b="1" dirty="0" err="1">
                <a:solidFill>
                  <a:schemeClr val="tx1"/>
                </a:solidFill>
              </a:rPr>
              <a:t>ghiseul.ro</a:t>
            </a:r>
            <a:endParaRPr lang="en-US" sz="3200" b="1" dirty="0">
              <a:solidFill>
                <a:schemeClr val="tx1"/>
              </a:solidFill>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'[ghiseul.ro august .xlsx]Sheet1 (2)'!$C$5</c:f>
              <c:strCache>
                <c:ptCount val="1"/>
                <c:pt idx="0">
                  <c:v>Nr. de plăti</c:v>
                </c:pt>
              </c:strCache>
            </c:strRef>
          </c:tx>
          <c:spPr>
            <a:solidFill>
              <a:schemeClr val="accent1"/>
            </a:solidFill>
            <a:ln>
              <a:noFill/>
            </a:ln>
            <a:effectLst/>
            <a:sp3d/>
          </c:spPr>
          <c:invertIfNegative val="0"/>
          <c:dLbls>
            <c:dLbl>
              <c:idx val="0"/>
              <c:layout>
                <c:manualLayout>
                  <c:x val="0.0"/>
                  <c:y val="-0.0620915032679739"/>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217864923747281"/>
                  <c:y val="-0.0620915032679739"/>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065359477124183"/>
                  <c:y val="-0.0751633986928105"/>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7.98828825601264E-17"/>
                  <c:y val="-0.06535947712418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7.98828825601264E-17"/>
                  <c:y val="-0.0751633986928105"/>
                </c:manualLayout>
              </c:layout>
              <c:showLegendKey val="0"/>
              <c:showVal val="1"/>
              <c:showCatName val="0"/>
              <c:showSerName val="0"/>
              <c:showPercent val="0"/>
              <c:showBubbleSize val="0"/>
              <c:extLst>
                <c:ext xmlns:c15="http://schemas.microsoft.com/office/drawing/2012/chart" uri="{CE6537A1-D6FC-4f65-9D91-7224C49458BB}">
                  <c15:layout/>
                </c:ext>
              </c:extLst>
            </c:dLbl>
            <c:dLbl>
              <c:idx val="12"/>
              <c:layout>
                <c:manualLayout>
                  <c:x val="-0.00217864923747277"/>
                  <c:y val="-0.0130718954248367"/>
                </c:manualLayout>
              </c:layout>
              <c:showLegendKey val="0"/>
              <c:showVal val="1"/>
              <c:showCatName val="0"/>
              <c:showSerName val="0"/>
              <c:showPercent val="0"/>
              <c:showBubbleSize val="0"/>
              <c:extLst>
                <c:ext xmlns:c15="http://schemas.microsoft.com/office/drawing/2012/chart" uri="{CE6537A1-D6FC-4f65-9D91-7224C49458BB}">
                  <c15:layout/>
                </c:ext>
              </c:extLst>
            </c:dLbl>
            <c:dLbl>
              <c:idx val="13"/>
              <c:layout>
                <c:manualLayout>
                  <c:x val="-0.00217864923747277"/>
                  <c:y val="-0.049019607843137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6"/>
              <c:layout>
                <c:manualLayout>
                  <c:x val="0.0"/>
                  <c:y val="-0.06535947712418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8"/>
              <c:layout>
                <c:manualLayout>
                  <c:x val="-0.00216633716735211"/>
                  <c:y val="-0.06535947712418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'[ghiseul.ro august .xlsx]Sheet1 (2)'!$B$6:$B$25</c:f>
              <c:numCache>
                <c:formatCode>mmm/yyyy</c:formatCode>
                <c:ptCount val="20"/>
                <c:pt idx="0">
                  <c:v>42370.0</c:v>
                </c:pt>
                <c:pt idx="1">
                  <c:v>42401.0</c:v>
                </c:pt>
                <c:pt idx="2">
                  <c:v>42430.0</c:v>
                </c:pt>
                <c:pt idx="3">
                  <c:v>42461.0</c:v>
                </c:pt>
                <c:pt idx="4">
                  <c:v>42491.0</c:v>
                </c:pt>
                <c:pt idx="5">
                  <c:v>42522.0</c:v>
                </c:pt>
                <c:pt idx="6">
                  <c:v>42552.0</c:v>
                </c:pt>
                <c:pt idx="7">
                  <c:v>42583.0</c:v>
                </c:pt>
                <c:pt idx="8">
                  <c:v>42614.0</c:v>
                </c:pt>
                <c:pt idx="9">
                  <c:v>42644.0</c:v>
                </c:pt>
                <c:pt idx="10">
                  <c:v>42675.0</c:v>
                </c:pt>
                <c:pt idx="11">
                  <c:v>42705.0</c:v>
                </c:pt>
                <c:pt idx="12">
                  <c:v>42736.0</c:v>
                </c:pt>
                <c:pt idx="13">
                  <c:v>42767.0</c:v>
                </c:pt>
                <c:pt idx="14">
                  <c:v>42795.0</c:v>
                </c:pt>
                <c:pt idx="15">
                  <c:v>42826.0</c:v>
                </c:pt>
                <c:pt idx="16">
                  <c:v>42856.0</c:v>
                </c:pt>
                <c:pt idx="17">
                  <c:v>42887.0</c:v>
                </c:pt>
                <c:pt idx="18">
                  <c:v>42917.0</c:v>
                </c:pt>
                <c:pt idx="19">
                  <c:v>42948.0</c:v>
                </c:pt>
              </c:numCache>
            </c:numRef>
          </c:cat>
          <c:val>
            <c:numRef>
              <c:f>'[ghiseul.ro august .xlsx]Sheet1 (2)'!$C$6:$C$25</c:f>
              <c:numCache>
                <c:formatCode>_(* #,##0_);_(* \(#,##0\);_(* "-"??_);_(@_)</c:formatCode>
                <c:ptCount val="20"/>
                <c:pt idx="0">
                  <c:v>18716.0</c:v>
                </c:pt>
                <c:pt idx="1">
                  <c:v>19317.0</c:v>
                </c:pt>
                <c:pt idx="2">
                  <c:v>32491.0</c:v>
                </c:pt>
                <c:pt idx="3">
                  <c:v>5980.0</c:v>
                </c:pt>
                <c:pt idx="4">
                  <c:v>5748.0</c:v>
                </c:pt>
                <c:pt idx="5">
                  <c:v>7349.0</c:v>
                </c:pt>
                <c:pt idx="6">
                  <c:v>4730.0</c:v>
                </c:pt>
                <c:pt idx="7">
                  <c:v>4139.0</c:v>
                </c:pt>
                <c:pt idx="8">
                  <c:v>5168.0</c:v>
                </c:pt>
                <c:pt idx="9">
                  <c:v>5584.0</c:v>
                </c:pt>
                <c:pt idx="10">
                  <c:v>6429.0</c:v>
                </c:pt>
                <c:pt idx="11">
                  <c:v>10385.0</c:v>
                </c:pt>
                <c:pt idx="12">
                  <c:v>36506.0</c:v>
                </c:pt>
                <c:pt idx="13">
                  <c:v>37728.0</c:v>
                </c:pt>
                <c:pt idx="14">
                  <c:v>69784.0</c:v>
                </c:pt>
                <c:pt idx="15">
                  <c:v>12061.0</c:v>
                </c:pt>
                <c:pt idx="16">
                  <c:v>10528.0</c:v>
                </c:pt>
                <c:pt idx="17">
                  <c:v>11838.0</c:v>
                </c:pt>
                <c:pt idx="18">
                  <c:v>10373.0</c:v>
                </c:pt>
                <c:pt idx="19" formatCode="#,##0">
                  <c:v>10602.0</c:v>
                </c:pt>
              </c:numCache>
            </c:numRef>
          </c:val>
        </c:ser>
        <c:dLbls>
          <c:showLegendKey val="0"/>
          <c:showVal val="0"/>
          <c:showCatName val="0"/>
          <c:showSerName val="0"/>
          <c:showPercent val="0"/>
          <c:showBubbleSize val="0"/>
        </c:dLbls>
        <c:gapWidth val="150"/>
        <c:shape val="box"/>
        <c:axId val="-1239523216"/>
        <c:axId val="-1233249568"/>
        <c:axId val="0"/>
      </c:bar3DChart>
      <c:dateAx>
        <c:axId val="-1239523216"/>
        <c:scaling>
          <c:orientation val="minMax"/>
        </c:scaling>
        <c:delete val="0"/>
        <c:axPos val="b"/>
        <c:numFmt formatCode="mmm/yyyy" sourceLinked="1"/>
        <c:majorTickMark val="out"/>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233249568"/>
        <c:crosses val="autoZero"/>
        <c:auto val="1"/>
        <c:lblOffset val="100"/>
        <c:baseTimeUnit val="months"/>
      </c:dateAx>
      <c:valAx>
        <c:axId val="-1233249568"/>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239523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[sinteza call center.xlsx]AnswerPivot!PivotTable2</c:name>
    <c:fmtId val="-1"/>
  </c:pivotSource>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2400" b="0" i="0" u="none" strike="noStrike" kern="1200" spc="0" baseline="0">
                <a:solidFill>
                  <a:schemeClr val="tx1"/>
                </a:solidFill>
                <a:latin typeface="+mn-lt"/>
                <a:ea typeface="+mn-ea"/>
                <a:cs typeface="+mn-cs"/>
              </a:defRPr>
            </a:pPr>
            <a:r>
              <a:rPr lang="ro-RO" sz="2000" b="1" i="0" baseline="0" dirty="0">
                <a:solidFill>
                  <a:schemeClr val="tx1"/>
                </a:solidFill>
                <a:effectLst/>
              </a:rPr>
              <a:t>Agenția pentru Agenda Digitală a României</a:t>
            </a:r>
            <a:endParaRPr lang="ro-RO" sz="2000" b="1" dirty="0">
              <a:solidFill>
                <a:schemeClr val="tx1"/>
              </a:solidFill>
              <a:effectLst/>
            </a:endParaRPr>
          </a:p>
          <a:p>
            <a:pPr marL="0" marR="0" lvl="0" indent="0" algn="ctr" defTabSz="914400" rtl="0" eaLnBrk="1" fontAlgn="auto" latinLnBrk="0" hangingPunct="1">
              <a:lnSpc>
                <a:spcPct val="100000"/>
              </a:lnSpc>
              <a:spcBef>
                <a:spcPts val="0"/>
              </a:spcBef>
              <a:spcAft>
                <a:spcPts val="0"/>
              </a:spcAft>
              <a:buClrTx/>
              <a:buSzTx/>
              <a:buFontTx/>
              <a:buNone/>
              <a:tabLst/>
              <a:defRPr sz="2400" b="0" i="0" u="none" strike="noStrike" kern="1200" spc="0" baseline="0">
                <a:solidFill>
                  <a:schemeClr val="tx1"/>
                </a:solidFill>
                <a:latin typeface="+mn-lt"/>
                <a:ea typeface="+mn-ea"/>
                <a:cs typeface="+mn-cs"/>
              </a:defRPr>
            </a:pPr>
            <a:r>
              <a:rPr lang="ro-RO" sz="2000" b="1" i="0" u="none" strike="noStrike" baseline="0" dirty="0">
                <a:solidFill>
                  <a:schemeClr val="tx1"/>
                </a:solidFill>
                <a:effectLst/>
              </a:rPr>
              <a:t>Telefoanele primite, la care s-a interacționat cu un consultant</a:t>
            </a:r>
            <a:endParaRPr lang="ro-RO" sz="2000" b="1" dirty="0">
              <a:solidFill>
                <a:schemeClr val="tx1"/>
              </a:solidFill>
              <a:effectLst/>
            </a:endParaRPr>
          </a:p>
        </c:rich>
      </c:tx>
      <c:layout/>
      <c:overlay val="0"/>
      <c:spPr>
        <a:noFill/>
        <a:ln>
          <a:noFill/>
        </a:ln>
        <a:effectLst/>
      </c:spPr>
    </c:title>
    <c:autoTitleDeleted val="0"/>
    <c:pivotFmts>
      <c:pivotFmt>
        <c:idx val="0"/>
        <c:spPr>
          <a:solidFill>
            <a:schemeClr val="accent1"/>
          </a:solidFill>
          <a:ln w="28575" cap="rnd">
            <a:solidFill>
              <a:schemeClr val="accent1"/>
            </a:solidFill>
            <a:round/>
          </a:ln>
          <a:effectLst/>
        </c:spPr>
        <c:marker>
          <c:spPr>
            <a:solidFill>
              <a:schemeClr val="accent1"/>
            </a:solidFill>
            <a:ln w="9525">
              <a:solidFill>
                <a:schemeClr val="accent1"/>
              </a:solidFill>
            </a:ln>
            <a:effectLst/>
          </c:spPr>
        </c:marker>
      </c:pivotFmt>
      <c:pivotFmt>
        <c:idx val="1"/>
        <c:spPr>
          <a:solidFill>
            <a:schemeClr val="accent1"/>
          </a:solidFill>
          <a:ln w="28575" cap="rnd">
            <a:solidFill>
              <a:schemeClr val="accent1"/>
            </a:solidFill>
            <a:round/>
          </a:ln>
          <a:effectLst/>
        </c:spPr>
        <c:marker>
          <c:symbol val="circle"/>
          <c:size val="5"/>
          <c:spPr>
            <a:solidFill>
              <a:schemeClr val="accent1"/>
            </a:solidFill>
            <a:ln w="9525">
              <a:solidFill>
                <a:schemeClr val="accent1"/>
              </a:solidFill>
            </a:ln>
            <a:effectLst/>
          </c:spPr>
        </c:marker>
      </c:pivotFmt>
      <c:pivotFmt>
        <c:idx val="2"/>
        <c:spPr>
          <a:solidFill>
            <a:schemeClr val="accent1"/>
          </a:solidFill>
          <a:ln w="28575" cap="rnd">
            <a:solidFill>
              <a:schemeClr val="accent1"/>
            </a:solidFill>
            <a:round/>
          </a:ln>
          <a:effectLst/>
        </c:spPr>
        <c:marker>
          <c:symbol val="circle"/>
          <c:size val="5"/>
          <c:spPr>
            <a:solidFill>
              <a:schemeClr val="accent1"/>
            </a:solidFill>
            <a:ln w="9525">
              <a:solidFill>
                <a:schemeClr val="accent1"/>
              </a:solidFill>
            </a:ln>
            <a:effectLst/>
          </c:spPr>
        </c:marker>
      </c:pivotFmt>
    </c:pivotFmts>
    <c:plotArea>
      <c:layout/>
      <c:areaChart>
        <c:grouping val="standard"/>
        <c:varyColors val="0"/>
        <c:ser>
          <c:idx val="0"/>
          <c:order val="0"/>
          <c:tx>
            <c:strRef>
              <c:f>AnswerPivot!$B$4</c:f>
              <c:strCache>
                <c:ptCount val="1"/>
                <c:pt idx="0">
                  <c:v>Total</c:v>
                </c:pt>
              </c:strCache>
            </c:strRef>
          </c:tx>
          <c:spPr>
            <a:ln w="28575" cap="rnd">
              <a:solidFill>
                <a:schemeClr val="tx1"/>
              </a:solidFill>
              <a:round/>
            </a:ln>
            <a:effectLst/>
          </c:spPr>
          <c:cat>
            <c:strRef>
              <c:f>AnswerPivot!$A$5:$A$168</c:f>
              <c:strCache>
                <c:ptCount val="163"/>
                <c:pt idx="0">
                  <c:v>03.01.2017</c:v>
                </c:pt>
                <c:pt idx="1">
                  <c:v>04.01.2017</c:v>
                </c:pt>
                <c:pt idx="2">
                  <c:v>05.01.2017</c:v>
                </c:pt>
                <c:pt idx="3">
                  <c:v>06.01.2017</c:v>
                </c:pt>
                <c:pt idx="4">
                  <c:v>09.01.2017</c:v>
                </c:pt>
                <c:pt idx="5">
                  <c:v>10.01.2017</c:v>
                </c:pt>
                <c:pt idx="6">
                  <c:v>11.01.2017</c:v>
                </c:pt>
                <c:pt idx="7">
                  <c:v>12.01.2017</c:v>
                </c:pt>
                <c:pt idx="8">
                  <c:v>13.01.2017</c:v>
                </c:pt>
                <c:pt idx="9">
                  <c:v>16.01.2017</c:v>
                </c:pt>
                <c:pt idx="10">
                  <c:v>17.01.2017</c:v>
                </c:pt>
                <c:pt idx="11">
                  <c:v>18.01.2017</c:v>
                </c:pt>
                <c:pt idx="12">
                  <c:v>19.01.2017</c:v>
                </c:pt>
                <c:pt idx="13">
                  <c:v>20.01.2017</c:v>
                </c:pt>
                <c:pt idx="14">
                  <c:v>25.01.2017</c:v>
                </c:pt>
                <c:pt idx="15">
                  <c:v>26.01.2017</c:v>
                </c:pt>
                <c:pt idx="16">
                  <c:v>27.01.2017</c:v>
                </c:pt>
                <c:pt idx="17">
                  <c:v>30.01.2017</c:v>
                </c:pt>
                <c:pt idx="18">
                  <c:v>31.01.2017</c:v>
                </c:pt>
                <c:pt idx="19">
                  <c:v>01.02.2017</c:v>
                </c:pt>
                <c:pt idx="20">
                  <c:v>02.02.2017</c:v>
                </c:pt>
                <c:pt idx="21">
                  <c:v>03.02.2017</c:v>
                </c:pt>
                <c:pt idx="22">
                  <c:v>06.02.2017</c:v>
                </c:pt>
                <c:pt idx="23">
                  <c:v>07.02.2017</c:v>
                </c:pt>
                <c:pt idx="24">
                  <c:v>08.02.2017</c:v>
                </c:pt>
                <c:pt idx="25">
                  <c:v>09.02.2017</c:v>
                </c:pt>
                <c:pt idx="26">
                  <c:v>10.02.2017</c:v>
                </c:pt>
                <c:pt idx="27">
                  <c:v>13.02.2017</c:v>
                </c:pt>
                <c:pt idx="28">
                  <c:v>14.02.2017</c:v>
                </c:pt>
                <c:pt idx="29">
                  <c:v>15.02.2017</c:v>
                </c:pt>
                <c:pt idx="30">
                  <c:v>16.02.2017</c:v>
                </c:pt>
                <c:pt idx="31">
                  <c:v>17.02.2017</c:v>
                </c:pt>
                <c:pt idx="32">
                  <c:v>20.02.2017</c:v>
                </c:pt>
                <c:pt idx="33">
                  <c:v>21.02.2017</c:v>
                </c:pt>
                <c:pt idx="34">
                  <c:v>22.02.2017</c:v>
                </c:pt>
                <c:pt idx="35">
                  <c:v>23.02.2017</c:v>
                </c:pt>
                <c:pt idx="36">
                  <c:v>24.02.2017</c:v>
                </c:pt>
                <c:pt idx="37">
                  <c:v>27.02.2017</c:v>
                </c:pt>
                <c:pt idx="38">
                  <c:v>28.02.2017</c:v>
                </c:pt>
                <c:pt idx="39">
                  <c:v>01.03.2017</c:v>
                </c:pt>
                <c:pt idx="40">
                  <c:v>02.03.2017</c:v>
                </c:pt>
                <c:pt idx="41">
                  <c:v>03.03.2017</c:v>
                </c:pt>
                <c:pt idx="42">
                  <c:v>06.03.2017</c:v>
                </c:pt>
                <c:pt idx="43">
                  <c:v>07.03.2017</c:v>
                </c:pt>
                <c:pt idx="44">
                  <c:v>08.03.2017</c:v>
                </c:pt>
                <c:pt idx="45">
                  <c:v>09.03.2017</c:v>
                </c:pt>
                <c:pt idx="46">
                  <c:v>10.03.2017</c:v>
                </c:pt>
                <c:pt idx="47">
                  <c:v>13.03.2017</c:v>
                </c:pt>
                <c:pt idx="48">
                  <c:v>14.03.2017</c:v>
                </c:pt>
                <c:pt idx="49">
                  <c:v>15.03.2017</c:v>
                </c:pt>
                <c:pt idx="50">
                  <c:v>16.03.2017</c:v>
                </c:pt>
                <c:pt idx="51">
                  <c:v>17.03.2017</c:v>
                </c:pt>
                <c:pt idx="52">
                  <c:v>20.03.2017</c:v>
                </c:pt>
                <c:pt idx="53">
                  <c:v>21.03.2017</c:v>
                </c:pt>
                <c:pt idx="54">
                  <c:v>22.03.2017</c:v>
                </c:pt>
                <c:pt idx="55">
                  <c:v>23.03.2017</c:v>
                </c:pt>
                <c:pt idx="56">
                  <c:v>24.03.2017</c:v>
                </c:pt>
                <c:pt idx="57">
                  <c:v>27.03.2017</c:v>
                </c:pt>
                <c:pt idx="58">
                  <c:v>28.03.2017</c:v>
                </c:pt>
                <c:pt idx="59">
                  <c:v>29.03.2017</c:v>
                </c:pt>
                <c:pt idx="60">
                  <c:v>30.03.2017</c:v>
                </c:pt>
                <c:pt idx="61">
                  <c:v>31.03.2017</c:v>
                </c:pt>
                <c:pt idx="62">
                  <c:v>03.04.2017</c:v>
                </c:pt>
                <c:pt idx="63">
                  <c:v>04.04.2017</c:v>
                </c:pt>
                <c:pt idx="64">
                  <c:v>05.04.2017</c:v>
                </c:pt>
                <c:pt idx="65">
                  <c:v>06.04.2017</c:v>
                </c:pt>
                <c:pt idx="66">
                  <c:v>07.04.2017</c:v>
                </c:pt>
                <c:pt idx="67">
                  <c:v>10.04.2017</c:v>
                </c:pt>
                <c:pt idx="68">
                  <c:v>11.04.2017</c:v>
                </c:pt>
                <c:pt idx="69">
                  <c:v>12.04.2017</c:v>
                </c:pt>
                <c:pt idx="70">
                  <c:v>13.04.2017</c:v>
                </c:pt>
                <c:pt idx="71">
                  <c:v>14.04.2017</c:v>
                </c:pt>
                <c:pt idx="72">
                  <c:v>19.04.2017</c:v>
                </c:pt>
                <c:pt idx="73">
                  <c:v>20.04.2017</c:v>
                </c:pt>
                <c:pt idx="74">
                  <c:v>21.04.2017</c:v>
                </c:pt>
                <c:pt idx="75">
                  <c:v>24.04.2017</c:v>
                </c:pt>
                <c:pt idx="76">
                  <c:v>25.04.2017</c:v>
                </c:pt>
                <c:pt idx="77">
                  <c:v>26.04.2017</c:v>
                </c:pt>
                <c:pt idx="78">
                  <c:v>27.04.2017</c:v>
                </c:pt>
                <c:pt idx="79">
                  <c:v>28.04.2017</c:v>
                </c:pt>
                <c:pt idx="80">
                  <c:v>02.05.2017</c:v>
                </c:pt>
                <c:pt idx="81">
                  <c:v>03.05.2017</c:v>
                </c:pt>
                <c:pt idx="82">
                  <c:v>04.05.2017</c:v>
                </c:pt>
                <c:pt idx="83">
                  <c:v>05.05.2017</c:v>
                </c:pt>
                <c:pt idx="84">
                  <c:v>08.05.2017</c:v>
                </c:pt>
                <c:pt idx="85">
                  <c:v>09.05.2017</c:v>
                </c:pt>
                <c:pt idx="86">
                  <c:v>10.05.2017</c:v>
                </c:pt>
                <c:pt idx="87">
                  <c:v>11.05.2017</c:v>
                </c:pt>
                <c:pt idx="88">
                  <c:v>12.05.2017</c:v>
                </c:pt>
                <c:pt idx="89">
                  <c:v>15.05.2017</c:v>
                </c:pt>
                <c:pt idx="90">
                  <c:v>16.05.2017</c:v>
                </c:pt>
                <c:pt idx="91">
                  <c:v>17.05.2017</c:v>
                </c:pt>
                <c:pt idx="92">
                  <c:v>18.05.2017</c:v>
                </c:pt>
                <c:pt idx="93">
                  <c:v>19.05.2017</c:v>
                </c:pt>
                <c:pt idx="94">
                  <c:v>22.05.2017</c:v>
                </c:pt>
                <c:pt idx="95">
                  <c:v>23.05.2017</c:v>
                </c:pt>
                <c:pt idx="96">
                  <c:v>24.05.2017</c:v>
                </c:pt>
                <c:pt idx="97">
                  <c:v>25.05.2017</c:v>
                </c:pt>
                <c:pt idx="98">
                  <c:v>26.05.2017</c:v>
                </c:pt>
                <c:pt idx="99">
                  <c:v>29.05.2017</c:v>
                </c:pt>
                <c:pt idx="100">
                  <c:v>30.05.2017</c:v>
                </c:pt>
                <c:pt idx="101">
                  <c:v>31.05.2017</c:v>
                </c:pt>
                <c:pt idx="102">
                  <c:v>06.06.2017</c:v>
                </c:pt>
                <c:pt idx="103">
                  <c:v>07.06.2017</c:v>
                </c:pt>
                <c:pt idx="104">
                  <c:v>08.06.2017</c:v>
                </c:pt>
                <c:pt idx="105">
                  <c:v>09.06.2017</c:v>
                </c:pt>
                <c:pt idx="106">
                  <c:v>12.06.2017</c:v>
                </c:pt>
                <c:pt idx="107">
                  <c:v>13.06.2017</c:v>
                </c:pt>
                <c:pt idx="108">
                  <c:v>14.06.2017</c:v>
                </c:pt>
                <c:pt idx="109">
                  <c:v>15.06.2017</c:v>
                </c:pt>
                <c:pt idx="110">
                  <c:v>16.06.2017</c:v>
                </c:pt>
                <c:pt idx="111">
                  <c:v>19.06.2017</c:v>
                </c:pt>
                <c:pt idx="112">
                  <c:v>20.06.2017</c:v>
                </c:pt>
                <c:pt idx="113">
                  <c:v>21.06.2017</c:v>
                </c:pt>
                <c:pt idx="114">
                  <c:v>22.06.2017</c:v>
                </c:pt>
                <c:pt idx="115">
                  <c:v>23.06.2017</c:v>
                </c:pt>
                <c:pt idx="116">
                  <c:v>26.06.2017</c:v>
                </c:pt>
                <c:pt idx="117">
                  <c:v>27.06.2017</c:v>
                </c:pt>
                <c:pt idx="118">
                  <c:v>28.06.2017</c:v>
                </c:pt>
                <c:pt idx="119">
                  <c:v>29.06.2017</c:v>
                </c:pt>
                <c:pt idx="120">
                  <c:v>30.06.2017</c:v>
                </c:pt>
                <c:pt idx="121">
                  <c:v>03.07.2017</c:v>
                </c:pt>
                <c:pt idx="122">
                  <c:v>04.07.2017</c:v>
                </c:pt>
                <c:pt idx="123">
                  <c:v>05.07.2017</c:v>
                </c:pt>
                <c:pt idx="124">
                  <c:v>06.07.2017</c:v>
                </c:pt>
                <c:pt idx="125">
                  <c:v>07.07.2017</c:v>
                </c:pt>
                <c:pt idx="126">
                  <c:v>10.07.2017</c:v>
                </c:pt>
                <c:pt idx="127">
                  <c:v>11.07.2017</c:v>
                </c:pt>
                <c:pt idx="128">
                  <c:v>12.07.2017</c:v>
                </c:pt>
                <c:pt idx="129">
                  <c:v>13.07.2017</c:v>
                </c:pt>
                <c:pt idx="130">
                  <c:v>14.07.2017</c:v>
                </c:pt>
                <c:pt idx="131">
                  <c:v>17.07.2017</c:v>
                </c:pt>
                <c:pt idx="132">
                  <c:v>18.07.2017</c:v>
                </c:pt>
                <c:pt idx="133">
                  <c:v>19.07.2017</c:v>
                </c:pt>
                <c:pt idx="134">
                  <c:v>20.07.2017</c:v>
                </c:pt>
                <c:pt idx="135">
                  <c:v>21.07.2017</c:v>
                </c:pt>
                <c:pt idx="136">
                  <c:v>24.07.2017</c:v>
                </c:pt>
                <c:pt idx="137">
                  <c:v>25.07.2017</c:v>
                </c:pt>
                <c:pt idx="138">
                  <c:v>26.07.2017</c:v>
                </c:pt>
                <c:pt idx="139">
                  <c:v>27.07.2017</c:v>
                </c:pt>
                <c:pt idx="140">
                  <c:v>28.07.2017</c:v>
                </c:pt>
                <c:pt idx="141">
                  <c:v>31.07.2017</c:v>
                </c:pt>
                <c:pt idx="142">
                  <c:v>01.08.2017</c:v>
                </c:pt>
                <c:pt idx="143">
                  <c:v>02.08.2017</c:v>
                </c:pt>
                <c:pt idx="144">
                  <c:v>03.08.2017</c:v>
                </c:pt>
                <c:pt idx="145">
                  <c:v>04.08.2017</c:v>
                </c:pt>
                <c:pt idx="146">
                  <c:v>07.08.2017</c:v>
                </c:pt>
                <c:pt idx="147">
                  <c:v>08.08.2017</c:v>
                </c:pt>
                <c:pt idx="148">
                  <c:v>09.08.2017</c:v>
                </c:pt>
                <c:pt idx="149">
                  <c:v>10.08.2017</c:v>
                </c:pt>
                <c:pt idx="150">
                  <c:v>11.08.2017</c:v>
                </c:pt>
                <c:pt idx="151">
                  <c:v>16.08.2017</c:v>
                </c:pt>
                <c:pt idx="152">
                  <c:v>17.08.2017</c:v>
                </c:pt>
                <c:pt idx="153">
                  <c:v>18.08.2017</c:v>
                </c:pt>
                <c:pt idx="154">
                  <c:v>21.08.2017</c:v>
                </c:pt>
                <c:pt idx="155">
                  <c:v>22.08.2017</c:v>
                </c:pt>
                <c:pt idx="156">
                  <c:v>23.08.2017</c:v>
                </c:pt>
                <c:pt idx="157">
                  <c:v>24.08.2017</c:v>
                </c:pt>
                <c:pt idx="158">
                  <c:v>25.08.2017</c:v>
                </c:pt>
                <c:pt idx="159">
                  <c:v>28.08.2017</c:v>
                </c:pt>
                <c:pt idx="160">
                  <c:v>29.08.2017</c:v>
                </c:pt>
                <c:pt idx="161">
                  <c:v>30.08.2017</c:v>
                </c:pt>
                <c:pt idx="162">
                  <c:v>31.08.2017</c:v>
                </c:pt>
              </c:strCache>
            </c:strRef>
          </c:cat>
          <c:val>
            <c:numRef>
              <c:f>AnswerPivot!$B$5:$B$168</c:f>
              <c:numCache>
                <c:formatCode>General</c:formatCode>
                <c:ptCount val="163"/>
                <c:pt idx="0">
                  <c:v>436.0</c:v>
                </c:pt>
                <c:pt idx="1">
                  <c:v>571.0</c:v>
                </c:pt>
                <c:pt idx="2">
                  <c:v>534.0</c:v>
                </c:pt>
                <c:pt idx="3">
                  <c:v>310.0</c:v>
                </c:pt>
                <c:pt idx="4">
                  <c:v>718.0</c:v>
                </c:pt>
                <c:pt idx="5">
                  <c:v>662.0</c:v>
                </c:pt>
                <c:pt idx="6">
                  <c:v>574.0</c:v>
                </c:pt>
                <c:pt idx="7">
                  <c:v>626.0</c:v>
                </c:pt>
                <c:pt idx="8">
                  <c:v>480.0</c:v>
                </c:pt>
                <c:pt idx="9">
                  <c:v>871.0</c:v>
                </c:pt>
                <c:pt idx="10">
                  <c:v>770.0</c:v>
                </c:pt>
                <c:pt idx="11">
                  <c:v>741.0</c:v>
                </c:pt>
                <c:pt idx="12">
                  <c:v>708.0</c:v>
                </c:pt>
                <c:pt idx="13">
                  <c:v>527.0</c:v>
                </c:pt>
                <c:pt idx="14">
                  <c:v>890.0</c:v>
                </c:pt>
                <c:pt idx="15">
                  <c:v>777.0</c:v>
                </c:pt>
                <c:pt idx="16">
                  <c:v>580.0</c:v>
                </c:pt>
                <c:pt idx="17">
                  <c:v>769.0</c:v>
                </c:pt>
                <c:pt idx="18">
                  <c:v>791.0</c:v>
                </c:pt>
                <c:pt idx="19">
                  <c:v>751.0</c:v>
                </c:pt>
                <c:pt idx="20">
                  <c:v>646.0</c:v>
                </c:pt>
                <c:pt idx="21">
                  <c:v>454.0</c:v>
                </c:pt>
                <c:pt idx="22">
                  <c:v>744.0</c:v>
                </c:pt>
                <c:pt idx="23">
                  <c:v>661.0</c:v>
                </c:pt>
                <c:pt idx="24">
                  <c:v>694.0</c:v>
                </c:pt>
                <c:pt idx="25">
                  <c:v>668.0</c:v>
                </c:pt>
                <c:pt idx="26">
                  <c:v>456.0</c:v>
                </c:pt>
                <c:pt idx="27">
                  <c:v>729.0</c:v>
                </c:pt>
                <c:pt idx="28">
                  <c:v>745.0</c:v>
                </c:pt>
                <c:pt idx="29">
                  <c:v>663.0</c:v>
                </c:pt>
                <c:pt idx="30">
                  <c:v>681.0</c:v>
                </c:pt>
                <c:pt idx="31">
                  <c:v>463.0</c:v>
                </c:pt>
                <c:pt idx="32">
                  <c:v>684.0</c:v>
                </c:pt>
                <c:pt idx="33">
                  <c:v>653.0</c:v>
                </c:pt>
                <c:pt idx="34">
                  <c:v>712.0</c:v>
                </c:pt>
                <c:pt idx="35">
                  <c:v>649.0</c:v>
                </c:pt>
                <c:pt idx="36">
                  <c:v>430.0</c:v>
                </c:pt>
                <c:pt idx="37">
                  <c:v>710.0</c:v>
                </c:pt>
                <c:pt idx="38">
                  <c:v>711.0</c:v>
                </c:pt>
                <c:pt idx="39">
                  <c:v>601.0</c:v>
                </c:pt>
                <c:pt idx="40">
                  <c:v>662.0</c:v>
                </c:pt>
                <c:pt idx="41">
                  <c:v>457.0</c:v>
                </c:pt>
                <c:pt idx="42">
                  <c:v>686.0</c:v>
                </c:pt>
                <c:pt idx="43">
                  <c:v>756.0</c:v>
                </c:pt>
                <c:pt idx="44">
                  <c:v>518.0</c:v>
                </c:pt>
                <c:pt idx="45">
                  <c:v>615.0</c:v>
                </c:pt>
                <c:pt idx="46">
                  <c:v>408.0</c:v>
                </c:pt>
                <c:pt idx="47">
                  <c:v>616.0</c:v>
                </c:pt>
                <c:pt idx="48">
                  <c:v>723.0</c:v>
                </c:pt>
                <c:pt idx="49">
                  <c:v>635.0</c:v>
                </c:pt>
                <c:pt idx="50">
                  <c:v>592.0</c:v>
                </c:pt>
                <c:pt idx="51">
                  <c:v>445.0</c:v>
                </c:pt>
                <c:pt idx="52">
                  <c:v>762.0</c:v>
                </c:pt>
                <c:pt idx="53">
                  <c:v>666.0</c:v>
                </c:pt>
                <c:pt idx="54">
                  <c:v>704.0</c:v>
                </c:pt>
                <c:pt idx="55">
                  <c:v>601.0</c:v>
                </c:pt>
                <c:pt idx="56">
                  <c:v>445.0</c:v>
                </c:pt>
                <c:pt idx="57">
                  <c:v>648.0</c:v>
                </c:pt>
                <c:pt idx="58">
                  <c:v>658.0</c:v>
                </c:pt>
                <c:pt idx="59">
                  <c:v>600.0</c:v>
                </c:pt>
                <c:pt idx="60">
                  <c:v>646.0</c:v>
                </c:pt>
                <c:pt idx="61">
                  <c:v>466.0</c:v>
                </c:pt>
                <c:pt idx="62">
                  <c:v>571.0</c:v>
                </c:pt>
                <c:pt idx="63">
                  <c:v>565.0</c:v>
                </c:pt>
                <c:pt idx="64">
                  <c:v>511.0</c:v>
                </c:pt>
                <c:pt idx="65">
                  <c:v>448.0</c:v>
                </c:pt>
                <c:pt idx="66">
                  <c:v>388.0</c:v>
                </c:pt>
                <c:pt idx="67">
                  <c:v>523.0</c:v>
                </c:pt>
                <c:pt idx="68">
                  <c:v>464.0</c:v>
                </c:pt>
                <c:pt idx="69">
                  <c:v>418.0</c:v>
                </c:pt>
                <c:pt idx="70">
                  <c:v>382.0</c:v>
                </c:pt>
                <c:pt idx="71">
                  <c:v>220.0</c:v>
                </c:pt>
                <c:pt idx="72">
                  <c:v>427.0</c:v>
                </c:pt>
                <c:pt idx="73">
                  <c:v>405.0</c:v>
                </c:pt>
                <c:pt idx="74">
                  <c:v>293.0</c:v>
                </c:pt>
                <c:pt idx="75">
                  <c:v>473.0</c:v>
                </c:pt>
                <c:pt idx="76">
                  <c:v>442.0</c:v>
                </c:pt>
                <c:pt idx="77">
                  <c:v>515.0</c:v>
                </c:pt>
                <c:pt idx="78">
                  <c:v>473.0</c:v>
                </c:pt>
                <c:pt idx="79">
                  <c:v>373.0</c:v>
                </c:pt>
                <c:pt idx="80">
                  <c:v>1006.0</c:v>
                </c:pt>
                <c:pt idx="81">
                  <c:v>1164.0</c:v>
                </c:pt>
                <c:pt idx="82">
                  <c:v>1236.0</c:v>
                </c:pt>
                <c:pt idx="83">
                  <c:v>832.0</c:v>
                </c:pt>
                <c:pt idx="84">
                  <c:v>1338.0</c:v>
                </c:pt>
                <c:pt idx="85">
                  <c:v>1384.0</c:v>
                </c:pt>
                <c:pt idx="86">
                  <c:v>1234.0</c:v>
                </c:pt>
                <c:pt idx="87">
                  <c:v>834.0</c:v>
                </c:pt>
                <c:pt idx="88">
                  <c:v>600.0</c:v>
                </c:pt>
                <c:pt idx="89">
                  <c:v>634.0</c:v>
                </c:pt>
                <c:pt idx="90">
                  <c:v>667.0</c:v>
                </c:pt>
                <c:pt idx="91">
                  <c:v>617.0</c:v>
                </c:pt>
                <c:pt idx="92">
                  <c:v>600.0</c:v>
                </c:pt>
                <c:pt idx="93">
                  <c:v>386.0</c:v>
                </c:pt>
                <c:pt idx="94">
                  <c:v>609.0</c:v>
                </c:pt>
                <c:pt idx="95">
                  <c:v>651.0</c:v>
                </c:pt>
                <c:pt idx="96">
                  <c:v>566.0</c:v>
                </c:pt>
                <c:pt idx="97">
                  <c:v>590.0</c:v>
                </c:pt>
                <c:pt idx="98">
                  <c:v>419.0</c:v>
                </c:pt>
                <c:pt idx="99">
                  <c:v>697.0</c:v>
                </c:pt>
                <c:pt idx="100">
                  <c:v>577.0</c:v>
                </c:pt>
                <c:pt idx="101">
                  <c:v>571.0</c:v>
                </c:pt>
                <c:pt idx="102">
                  <c:v>602.0</c:v>
                </c:pt>
                <c:pt idx="103">
                  <c:v>568.0</c:v>
                </c:pt>
                <c:pt idx="104">
                  <c:v>594.0</c:v>
                </c:pt>
                <c:pt idx="105">
                  <c:v>463.0</c:v>
                </c:pt>
                <c:pt idx="106">
                  <c:v>635.0</c:v>
                </c:pt>
                <c:pt idx="107">
                  <c:v>610.0</c:v>
                </c:pt>
                <c:pt idx="108">
                  <c:v>586.0</c:v>
                </c:pt>
                <c:pt idx="109">
                  <c:v>485.0</c:v>
                </c:pt>
                <c:pt idx="110">
                  <c:v>372.0</c:v>
                </c:pt>
                <c:pt idx="111">
                  <c:v>641.0</c:v>
                </c:pt>
                <c:pt idx="112">
                  <c:v>567.0</c:v>
                </c:pt>
                <c:pt idx="113">
                  <c:v>572.0</c:v>
                </c:pt>
                <c:pt idx="114">
                  <c:v>558.0</c:v>
                </c:pt>
                <c:pt idx="115">
                  <c:v>399.0</c:v>
                </c:pt>
                <c:pt idx="116">
                  <c:v>585.0</c:v>
                </c:pt>
                <c:pt idx="117">
                  <c:v>551.0</c:v>
                </c:pt>
                <c:pt idx="118">
                  <c:v>507.0</c:v>
                </c:pt>
                <c:pt idx="119">
                  <c:v>459.0</c:v>
                </c:pt>
                <c:pt idx="120">
                  <c:v>312.0</c:v>
                </c:pt>
                <c:pt idx="121">
                  <c:v>523.0</c:v>
                </c:pt>
                <c:pt idx="122">
                  <c:v>500.0</c:v>
                </c:pt>
                <c:pt idx="123">
                  <c:v>512.0</c:v>
                </c:pt>
                <c:pt idx="124">
                  <c:v>454.0</c:v>
                </c:pt>
                <c:pt idx="125">
                  <c:v>321.0</c:v>
                </c:pt>
                <c:pt idx="126">
                  <c:v>543.0</c:v>
                </c:pt>
                <c:pt idx="127">
                  <c:v>498.0</c:v>
                </c:pt>
                <c:pt idx="128">
                  <c:v>498.0</c:v>
                </c:pt>
                <c:pt idx="129">
                  <c:v>479.0</c:v>
                </c:pt>
                <c:pt idx="130">
                  <c:v>353.0</c:v>
                </c:pt>
                <c:pt idx="131">
                  <c:v>496.0</c:v>
                </c:pt>
                <c:pt idx="132">
                  <c:v>500.0</c:v>
                </c:pt>
                <c:pt idx="133">
                  <c:v>477.0</c:v>
                </c:pt>
                <c:pt idx="134">
                  <c:v>453.0</c:v>
                </c:pt>
                <c:pt idx="135">
                  <c:v>364.0</c:v>
                </c:pt>
                <c:pt idx="136">
                  <c:v>530.0</c:v>
                </c:pt>
                <c:pt idx="137">
                  <c:v>544.0</c:v>
                </c:pt>
                <c:pt idx="138">
                  <c:v>490.0</c:v>
                </c:pt>
                <c:pt idx="139">
                  <c:v>467.0</c:v>
                </c:pt>
                <c:pt idx="140">
                  <c:v>363.0</c:v>
                </c:pt>
                <c:pt idx="141">
                  <c:v>516.0</c:v>
                </c:pt>
                <c:pt idx="142">
                  <c:v>514.0</c:v>
                </c:pt>
                <c:pt idx="143">
                  <c:v>433.0</c:v>
                </c:pt>
                <c:pt idx="144">
                  <c:v>506.0</c:v>
                </c:pt>
                <c:pt idx="145">
                  <c:v>388.0</c:v>
                </c:pt>
                <c:pt idx="146">
                  <c:v>500.0</c:v>
                </c:pt>
                <c:pt idx="147">
                  <c:v>502.0</c:v>
                </c:pt>
                <c:pt idx="148">
                  <c:v>554.0</c:v>
                </c:pt>
                <c:pt idx="149">
                  <c:v>491.0</c:v>
                </c:pt>
                <c:pt idx="150">
                  <c:v>380.0</c:v>
                </c:pt>
                <c:pt idx="151">
                  <c:v>570.0</c:v>
                </c:pt>
                <c:pt idx="152">
                  <c:v>474.0</c:v>
                </c:pt>
                <c:pt idx="153">
                  <c:v>351.0</c:v>
                </c:pt>
                <c:pt idx="154">
                  <c:v>520.0</c:v>
                </c:pt>
                <c:pt idx="155">
                  <c:v>537.0</c:v>
                </c:pt>
                <c:pt idx="156">
                  <c:v>542.0</c:v>
                </c:pt>
                <c:pt idx="157">
                  <c:v>544.0</c:v>
                </c:pt>
                <c:pt idx="158">
                  <c:v>353.0</c:v>
                </c:pt>
                <c:pt idx="159">
                  <c:v>491.0</c:v>
                </c:pt>
                <c:pt idx="160">
                  <c:v>503.0</c:v>
                </c:pt>
                <c:pt idx="161">
                  <c:v>471.0</c:v>
                </c:pt>
                <c:pt idx="162">
                  <c:v>460.0</c:v>
                </c:pt>
              </c:numCache>
            </c:numRef>
          </c:val>
        </c:ser>
        <c:dLbls>
          <c:showLegendKey val="0"/>
          <c:showVal val="0"/>
          <c:showCatName val="0"/>
          <c:showSerName val="0"/>
          <c:showPercent val="0"/>
          <c:showBubbleSize val="0"/>
        </c:dLbls>
        <c:axId val="-1240458528"/>
        <c:axId val="-1240456208"/>
      </c:areaChart>
      <c:catAx>
        <c:axId val="-1240458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40456208"/>
        <c:crosses val="autoZero"/>
        <c:auto val="1"/>
        <c:lblAlgn val="ctr"/>
        <c:lblOffset val="100"/>
        <c:noMultiLvlLbl val="0"/>
      </c:catAx>
      <c:valAx>
        <c:axId val="-12404562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4045852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extLst>
    <c:ext xmlns:c14="http://schemas.microsoft.com/office/drawing/2007/8/2/chart" uri="{781A3756-C4B2-4CAC-9D66-4F8BD8637D16}">
      <c14:pivotOptions>
        <c14:dropZoneFilter val="1"/>
        <c14:dropZoneCategories val="1"/>
        <c14:dropZoneData val="1"/>
        <c14:dropZonesVisible val="1"/>
      </c14:pivotOptions>
    </c:ext>
  </c:extLst>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pivotSource>
    <c:name>[sinteza call center v2.xlsx]ProcentAnswered!PivotTable1</c:name>
    <c:fmtId val="-1"/>
  </c:pivotSource>
  <c:chart>
    <c:title>
      <c:tx>
        <c:rich>
          <a:bodyPr/>
          <a:lstStyle/>
          <a:p>
            <a:pPr>
              <a:defRPr/>
            </a:pPr>
            <a:r>
              <a:rPr lang="ro-RO"/>
              <a:t>Agenția pentru Agenda Digitală a României</a:t>
            </a:r>
            <a:endParaRPr lang="en-US"/>
          </a:p>
          <a:p>
            <a:pPr>
              <a:defRPr/>
            </a:pPr>
            <a:r>
              <a:rPr lang="en-US"/>
              <a:t>Procent de </a:t>
            </a:r>
            <a:r>
              <a:rPr lang="ro-RO"/>
              <a:t>apeluri în care s-a intrat în legătură cu un consultant</a:t>
            </a:r>
            <a:endParaRPr lang="en-US"/>
          </a:p>
        </c:rich>
      </c:tx>
      <c:layout/>
      <c:overlay val="0"/>
    </c:title>
    <c:autoTitleDeleted val="0"/>
    <c:pivotFmts>
      <c:pivotFmt>
        <c:idx val="0"/>
        <c:marker>
          <c:symbol val="none"/>
        </c:marker>
      </c:pivotFmt>
      <c:pivotFmt>
        <c:idx val="1"/>
        <c:marker>
          <c:symbol val="none"/>
        </c:marker>
      </c:pivotFmt>
      <c:pivotFmt>
        <c:idx val="2"/>
        <c:marker>
          <c:symbol val="none"/>
        </c:marker>
      </c:pivotFmt>
    </c:pivotFmts>
    <c:plotArea>
      <c:layout/>
      <c:areaChart>
        <c:grouping val="standard"/>
        <c:varyColors val="0"/>
        <c:ser>
          <c:idx val="0"/>
          <c:order val="0"/>
          <c:tx>
            <c:strRef>
              <c:f>ProcentAnswered!$B$3</c:f>
              <c:strCache>
                <c:ptCount val="1"/>
                <c:pt idx="0">
                  <c:v>Total</c:v>
                </c:pt>
              </c:strCache>
            </c:strRef>
          </c:tx>
          <c:spPr>
            <a:ln w="28575">
              <a:solidFill>
                <a:schemeClr val="tx1"/>
              </a:solidFill>
            </a:ln>
          </c:spPr>
          <c:cat>
            <c:strRef>
              <c:f>ProcentAnswered!$A$4:$A$178</c:f>
              <c:strCache>
                <c:ptCount val="174"/>
                <c:pt idx="0">
                  <c:v>02.01.2017</c:v>
                </c:pt>
                <c:pt idx="1">
                  <c:v>03.01.2017</c:v>
                </c:pt>
                <c:pt idx="2">
                  <c:v>04.01.2017</c:v>
                </c:pt>
                <c:pt idx="3">
                  <c:v>05.01.2017</c:v>
                </c:pt>
                <c:pt idx="4">
                  <c:v>06.01.2017</c:v>
                </c:pt>
                <c:pt idx="5">
                  <c:v>09.01.2017</c:v>
                </c:pt>
                <c:pt idx="6">
                  <c:v>10.01.2017</c:v>
                </c:pt>
                <c:pt idx="7">
                  <c:v>11.01.2017</c:v>
                </c:pt>
                <c:pt idx="8">
                  <c:v>12.01.2017</c:v>
                </c:pt>
                <c:pt idx="9">
                  <c:v>13.01.2017</c:v>
                </c:pt>
                <c:pt idx="10">
                  <c:v>16.01.2017</c:v>
                </c:pt>
                <c:pt idx="11">
                  <c:v>17.01.2017</c:v>
                </c:pt>
                <c:pt idx="12">
                  <c:v>18.01.2017</c:v>
                </c:pt>
                <c:pt idx="13">
                  <c:v>19.01.2017</c:v>
                </c:pt>
                <c:pt idx="14">
                  <c:v>20.01.2017</c:v>
                </c:pt>
                <c:pt idx="15">
                  <c:v>23.01.2017</c:v>
                </c:pt>
                <c:pt idx="16">
                  <c:v>24.01.2017</c:v>
                </c:pt>
                <c:pt idx="17">
                  <c:v>25.01.2017</c:v>
                </c:pt>
                <c:pt idx="18">
                  <c:v>26.01.2017</c:v>
                </c:pt>
                <c:pt idx="19">
                  <c:v>27.01.2017</c:v>
                </c:pt>
                <c:pt idx="20">
                  <c:v>30.01.2017</c:v>
                </c:pt>
                <c:pt idx="21">
                  <c:v>31.01.2017</c:v>
                </c:pt>
                <c:pt idx="22">
                  <c:v>01.02.2017</c:v>
                </c:pt>
                <c:pt idx="23">
                  <c:v>02.02.2017</c:v>
                </c:pt>
                <c:pt idx="24">
                  <c:v>03.02.2017</c:v>
                </c:pt>
                <c:pt idx="25">
                  <c:v>06.02.2017</c:v>
                </c:pt>
                <c:pt idx="26">
                  <c:v>07.02.2017</c:v>
                </c:pt>
                <c:pt idx="27">
                  <c:v>08.02.2017</c:v>
                </c:pt>
                <c:pt idx="28">
                  <c:v>09.02.2017</c:v>
                </c:pt>
                <c:pt idx="29">
                  <c:v>10.02.2017</c:v>
                </c:pt>
                <c:pt idx="30">
                  <c:v>13.02.2017</c:v>
                </c:pt>
                <c:pt idx="31">
                  <c:v>14.02.2017</c:v>
                </c:pt>
                <c:pt idx="32">
                  <c:v>15.02.2017</c:v>
                </c:pt>
                <c:pt idx="33">
                  <c:v>16.02.2017</c:v>
                </c:pt>
                <c:pt idx="34">
                  <c:v>17.02.2017</c:v>
                </c:pt>
                <c:pt idx="35">
                  <c:v>20.02.2017</c:v>
                </c:pt>
                <c:pt idx="36">
                  <c:v>21.02.2017</c:v>
                </c:pt>
                <c:pt idx="37">
                  <c:v>22.02.2017</c:v>
                </c:pt>
                <c:pt idx="38">
                  <c:v>23.02.2017</c:v>
                </c:pt>
                <c:pt idx="39">
                  <c:v>24.02.2017</c:v>
                </c:pt>
                <c:pt idx="40">
                  <c:v>27.02.2017</c:v>
                </c:pt>
                <c:pt idx="41">
                  <c:v>28.02.2017</c:v>
                </c:pt>
                <c:pt idx="42">
                  <c:v>01.03.2017</c:v>
                </c:pt>
                <c:pt idx="43">
                  <c:v>02.03.2017</c:v>
                </c:pt>
                <c:pt idx="44">
                  <c:v>03.03.2017</c:v>
                </c:pt>
                <c:pt idx="45">
                  <c:v>06.03.2017</c:v>
                </c:pt>
                <c:pt idx="46">
                  <c:v>07.03.2017</c:v>
                </c:pt>
                <c:pt idx="47">
                  <c:v>08.03.2017</c:v>
                </c:pt>
                <c:pt idx="48">
                  <c:v>09.03.2017</c:v>
                </c:pt>
                <c:pt idx="49">
                  <c:v>10.03.2017</c:v>
                </c:pt>
                <c:pt idx="50">
                  <c:v>13.03.2017</c:v>
                </c:pt>
                <c:pt idx="51">
                  <c:v>14.03.2017</c:v>
                </c:pt>
                <c:pt idx="52">
                  <c:v>15.03.2017</c:v>
                </c:pt>
                <c:pt idx="53">
                  <c:v>16.03.2017</c:v>
                </c:pt>
                <c:pt idx="54">
                  <c:v>17.03.2017</c:v>
                </c:pt>
                <c:pt idx="55">
                  <c:v>20.03.2017</c:v>
                </c:pt>
                <c:pt idx="56">
                  <c:v>21.03.2017</c:v>
                </c:pt>
                <c:pt idx="57">
                  <c:v>22.03.2017</c:v>
                </c:pt>
                <c:pt idx="58">
                  <c:v>23.03.2017</c:v>
                </c:pt>
                <c:pt idx="59">
                  <c:v>24.03.2017</c:v>
                </c:pt>
                <c:pt idx="60">
                  <c:v>27.03.2017</c:v>
                </c:pt>
                <c:pt idx="61">
                  <c:v>28.03.2017</c:v>
                </c:pt>
                <c:pt idx="62">
                  <c:v>29.03.2017</c:v>
                </c:pt>
                <c:pt idx="63">
                  <c:v>30.03.2017</c:v>
                </c:pt>
                <c:pt idx="64">
                  <c:v>31.03.2017</c:v>
                </c:pt>
                <c:pt idx="65">
                  <c:v>03.04.2017</c:v>
                </c:pt>
                <c:pt idx="66">
                  <c:v>04.04.2017</c:v>
                </c:pt>
                <c:pt idx="67">
                  <c:v>05.04.2017</c:v>
                </c:pt>
                <c:pt idx="68">
                  <c:v>06.04.2017</c:v>
                </c:pt>
                <c:pt idx="69">
                  <c:v>07.04.2017</c:v>
                </c:pt>
                <c:pt idx="70">
                  <c:v>10.04.2017</c:v>
                </c:pt>
                <c:pt idx="71">
                  <c:v>11.04.2017</c:v>
                </c:pt>
                <c:pt idx="72">
                  <c:v>12.04.2017</c:v>
                </c:pt>
                <c:pt idx="73">
                  <c:v>13.04.2017</c:v>
                </c:pt>
                <c:pt idx="74">
                  <c:v>14.04.2017</c:v>
                </c:pt>
                <c:pt idx="75">
                  <c:v>17.04.2017</c:v>
                </c:pt>
                <c:pt idx="76">
                  <c:v>18.04.2017</c:v>
                </c:pt>
                <c:pt idx="77">
                  <c:v>19.04.2017</c:v>
                </c:pt>
                <c:pt idx="78">
                  <c:v>20.04.2017</c:v>
                </c:pt>
                <c:pt idx="79">
                  <c:v>21.04.2017</c:v>
                </c:pt>
                <c:pt idx="80">
                  <c:v>24.04.2017</c:v>
                </c:pt>
                <c:pt idx="81">
                  <c:v>25.04.2017</c:v>
                </c:pt>
                <c:pt idx="82">
                  <c:v>26.04.2017</c:v>
                </c:pt>
                <c:pt idx="83">
                  <c:v>27.04.2017</c:v>
                </c:pt>
                <c:pt idx="84">
                  <c:v>28.04.2017</c:v>
                </c:pt>
                <c:pt idx="85">
                  <c:v>01.05.2017</c:v>
                </c:pt>
                <c:pt idx="86">
                  <c:v>02.05.2017</c:v>
                </c:pt>
                <c:pt idx="87">
                  <c:v>03.05.2017</c:v>
                </c:pt>
                <c:pt idx="88">
                  <c:v>04.05.2017</c:v>
                </c:pt>
                <c:pt idx="89">
                  <c:v>05.05.2017</c:v>
                </c:pt>
                <c:pt idx="90">
                  <c:v>08.05.2017</c:v>
                </c:pt>
                <c:pt idx="91">
                  <c:v>09.05.2017</c:v>
                </c:pt>
                <c:pt idx="92">
                  <c:v>10.05.2017</c:v>
                </c:pt>
                <c:pt idx="93">
                  <c:v>11.05.2017</c:v>
                </c:pt>
                <c:pt idx="94">
                  <c:v>12.05.2017</c:v>
                </c:pt>
                <c:pt idx="95">
                  <c:v>15.05.2017</c:v>
                </c:pt>
                <c:pt idx="96">
                  <c:v>16.05.2017</c:v>
                </c:pt>
                <c:pt idx="97">
                  <c:v>17.05.2017</c:v>
                </c:pt>
                <c:pt idx="98">
                  <c:v>18.05.2017</c:v>
                </c:pt>
                <c:pt idx="99">
                  <c:v>19.05.2017</c:v>
                </c:pt>
                <c:pt idx="100">
                  <c:v>22.05.2017</c:v>
                </c:pt>
                <c:pt idx="101">
                  <c:v>23.05.2017</c:v>
                </c:pt>
                <c:pt idx="102">
                  <c:v>24.05.2017</c:v>
                </c:pt>
                <c:pt idx="103">
                  <c:v>25.05.2017</c:v>
                </c:pt>
                <c:pt idx="104">
                  <c:v>26.05.2017</c:v>
                </c:pt>
                <c:pt idx="105">
                  <c:v>29.05.2017</c:v>
                </c:pt>
                <c:pt idx="106">
                  <c:v>30.05.2017</c:v>
                </c:pt>
                <c:pt idx="107">
                  <c:v>31.05.2017</c:v>
                </c:pt>
                <c:pt idx="108">
                  <c:v>01.06.2017</c:v>
                </c:pt>
                <c:pt idx="109">
                  <c:v>02.06.2017</c:v>
                </c:pt>
                <c:pt idx="110">
                  <c:v>05.06.2017</c:v>
                </c:pt>
                <c:pt idx="111">
                  <c:v>06.06.2017</c:v>
                </c:pt>
                <c:pt idx="112">
                  <c:v>07.06.2017</c:v>
                </c:pt>
                <c:pt idx="113">
                  <c:v>08.06.2017</c:v>
                </c:pt>
                <c:pt idx="114">
                  <c:v>09.06.2017</c:v>
                </c:pt>
                <c:pt idx="115">
                  <c:v>12.06.2017</c:v>
                </c:pt>
                <c:pt idx="116">
                  <c:v>13.06.2017</c:v>
                </c:pt>
                <c:pt idx="117">
                  <c:v>14.06.2017</c:v>
                </c:pt>
                <c:pt idx="118">
                  <c:v>15.06.2017</c:v>
                </c:pt>
                <c:pt idx="119">
                  <c:v>16.06.2017</c:v>
                </c:pt>
                <c:pt idx="120">
                  <c:v>19.06.2017</c:v>
                </c:pt>
                <c:pt idx="121">
                  <c:v>20.06.2017</c:v>
                </c:pt>
                <c:pt idx="122">
                  <c:v>21.06.2017</c:v>
                </c:pt>
                <c:pt idx="123">
                  <c:v>22.06.2017</c:v>
                </c:pt>
                <c:pt idx="124">
                  <c:v>23.06.2017</c:v>
                </c:pt>
                <c:pt idx="125">
                  <c:v>26.06.2017</c:v>
                </c:pt>
                <c:pt idx="126">
                  <c:v>27.06.2017</c:v>
                </c:pt>
                <c:pt idx="127">
                  <c:v>28.06.2017</c:v>
                </c:pt>
                <c:pt idx="128">
                  <c:v>29.06.2017</c:v>
                </c:pt>
                <c:pt idx="129">
                  <c:v>30.06.2017</c:v>
                </c:pt>
                <c:pt idx="130">
                  <c:v>03.07.2017</c:v>
                </c:pt>
                <c:pt idx="131">
                  <c:v>04.07.2017</c:v>
                </c:pt>
                <c:pt idx="132">
                  <c:v>05.07.2017</c:v>
                </c:pt>
                <c:pt idx="133">
                  <c:v>06.07.2017</c:v>
                </c:pt>
                <c:pt idx="134">
                  <c:v>07.07.2017</c:v>
                </c:pt>
                <c:pt idx="135">
                  <c:v>10.07.2017</c:v>
                </c:pt>
                <c:pt idx="136">
                  <c:v>11.07.2017</c:v>
                </c:pt>
                <c:pt idx="137">
                  <c:v>12.07.2017</c:v>
                </c:pt>
                <c:pt idx="138">
                  <c:v>13.07.2017</c:v>
                </c:pt>
                <c:pt idx="139">
                  <c:v>14.07.2017</c:v>
                </c:pt>
                <c:pt idx="140">
                  <c:v>17.07.2017</c:v>
                </c:pt>
                <c:pt idx="141">
                  <c:v>18.07.2017</c:v>
                </c:pt>
                <c:pt idx="142">
                  <c:v>19.07.2017</c:v>
                </c:pt>
                <c:pt idx="143">
                  <c:v>20.07.2017</c:v>
                </c:pt>
                <c:pt idx="144">
                  <c:v>21.07.2017</c:v>
                </c:pt>
                <c:pt idx="145">
                  <c:v>24.07.2017</c:v>
                </c:pt>
                <c:pt idx="146">
                  <c:v>25.07.2017</c:v>
                </c:pt>
                <c:pt idx="147">
                  <c:v>26.07.2017</c:v>
                </c:pt>
                <c:pt idx="148">
                  <c:v>27.07.2017</c:v>
                </c:pt>
                <c:pt idx="149">
                  <c:v>28.07.2017</c:v>
                </c:pt>
                <c:pt idx="150">
                  <c:v>31.07.2017</c:v>
                </c:pt>
                <c:pt idx="151">
                  <c:v>01.08.2017</c:v>
                </c:pt>
                <c:pt idx="152">
                  <c:v>02.08.2017</c:v>
                </c:pt>
                <c:pt idx="153">
                  <c:v>03.08.2017</c:v>
                </c:pt>
                <c:pt idx="154">
                  <c:v>04.08.2017</c:v>
                </c:pt>
                <c:pt idx="155">
                  <c:v>07.08.2017</c:v>
                </c:pt>
                <c:pt idx="156">
                  <c:v>08.08.2017</c:v>
                </c:pt>
                <c:pt idx="157">
                  <c:v>09.08.2017</c:v>
                </c:pt>
                <c:pt idx="158">
                  <c:v>10.08.2017</c:v>
                </c:pt>
                <c:pt idx="159">
                  <c:v>11.08.2017</c:v>
                </c:pt>
                <c:pt idx="160">
                  <c:v>14.08.2017</c:v>
                </c:pt>
                <c:pt idx="161">
                  <c:v>15.08.2017</c:v>
                </c:pt>
                <c:pt idx="162">
                  <c:v>16.08.2017</c:v>
                </c:pt>
                <c:pt idx="163">
                  <c:v>17.08.2017</c:v>
                </c:pt>
                <c:pt idx="164">
                  <c:v>18.08.2017</c:v>
                </c:pt>
                <c:pt idx="165">
                  <c:v>21.08.2017</c:v>
                </c:pt>
                <c:pt idx="166">
                  <c:v>22.08.2017</c:v>
                </c:pt>
                <c:pt idx="167">
                  <c:v>23.08.2017</c:v>
                </c:pt>
                <c:pt idx="168">
                  <c:v>24.08.2017</c:v>
                </c:pt>
                <c:pt idx="169">
                  <c:v>25.08.2017</c:v>
                </c:pt>
                <c:pt idx="170">
                  <c:v>28.08.2017</c:v>
                </c:pt>
                <c:pt idx="171">
                  <c:v>29.08.2017</c:v>
                </c:pt>
                <c:pt idx="172">
                  <c:v>30.08.2017</c:v>
                </c:pt>
                <c:pt idx="173">
                  <c:v>31.08.2017</c:v>
                </c:pt>
              </c:strCache>
            </c:strRef>
          </c:cat>
          <c:val>
            <c:numRef>
              <c:f>ProcentAnswered!$B$4:$B$178</c:f>
              <c:numCache>
                <c:formatCode>0%</c:formatCode>
                <c:ptCount val="174"/>
                <c:pt idx="0">
                  <c:v>0.571428571428572</c:v>
                </c:pt>
                <c:pt idx="1">
                  <c:v>0.8390625</c:v>
                </c:pt>
                <c:pt idx="2">
                  <c:v>0.829557713052858</c:v>
                </c:pt>
                <c:pt idx="3">
                  <c:v>0.855409504550051</c:v>
                </c:pt>
                <c:pt idx="4">
                  <c:v>0.733229329173167</c:v>
                </c:pt>
                <c:pt idx="5">
                  <c:v>0.856378233719893</c:v>
                </c:pt>
                <c:pt idx="6">
                  <c:v>0.796452702702702</c:v>
                </c:pt>
                <c:pt idx="7">
                  <c:v>0.832692307692308</c:v>
                </c:pt>
                <c:pt idx="8">
                  <c:v>0.824186991869918</c:v>
                </c:pt>
                <c:pt idx="9">
                  <c:v>0.752688172043011</c:v>
                </c:pt>
                <c:pt idx="10">
                  <c:v>0.816666666666666</c:v>
                </c:pt>
                <c:pt idx="11">
                  <c:v>0.849375459221161</c:v>
                </c:pt>
                <c:pt idx="12">
                  <c:v>0.832814930015552</c:v>
                </c:pt>
                <c:pt idx="13">
                  <c:v>0.805983680870353</c:v>
                </c:pt>
                <c:pt idx="14">
                  <c:v>0.76601195559351</c:v>
                </c:pt>
                <c:pt idx="15">
                  <c:v>0.611599297012302</c:v>
                </c:pt>
                <c:pt idx="16">
                  <c:v>0.477941176470588</c:v>
                </c:pt>
                <c:pt idx="17">
                  <c:v>0.825568181818182</c:v>
                </c:pt>
                <c:pt idx="18">
                  <c:v>0.819699499165276</c:v>
                </c:pt>
                <c:pt idx="19">
                  <c:v>0.802090137165252</c:v>
                </c:pt>
                <c:pt idx="20">
                  <c:v>0.834449178332319</c:v>
                </c:pt>
                <c:pt idx="21">
                  <c:v>0.850692662904053</c:v>
                </c:pt>
                <c:pt idx="22">
                  <c:v>0.858757062146893</c:v>
                </c:pt>
                <c:pt idx="23">
                  <c:v>0.812717770034843</c:v>
                </c:pt>
                <c:pt idx="24">
                  <c:v>0.777173913043478</c:v>
                </c:pt>
                <c:pt idx="25">
                  <c:v>0.846994535519126</c:v>
                </c:pt>
                <c:pt idx="26">
                  <c:v>0.831683168316831</c:v>
                </c:pt>
                <c:pt idx="27">
                  <c:v>0.866832092638544</c:v>
                </c:pt>
                <c:pt idx="28">
                  <c:v>0.856592877767084</c:v>
                </c:pt>
                <c:pt idx="29">
                  <c:v>0.773041474654378</c:v>
                </c:pt>
                <c:pt idx="30">
                  <c:v>0.852112676056338</c:v>
                </c:pt>
                <c:pt idx="31">
                  <c:v>0.793888166449935</c:v>
                </c:pt>
                <c:pt idx="32">
                  <c:v>0.771334792122538</c:v>
                </c:pt>
                <c:pt idx="33">
                  <c:v>0.802425106990014</c:v>
                </c:pt>
                <c:pt idx="34">
                  <c:v>0.788053949903661</c:v>
                </c:pt>
                <c:pt idx="35">
                  <c:v>0.797127468581688</c:v>
                </c:pt>
                <c:pt idx="36">
                  <c:v>0.760744985673353</c:v>
                </c:pt>
                <c:pt idx="37">
                  <c:v>0.854225352112676</c:v>
                </c:pt>
                <c:pt idx="38">
                  <c:v>0.81260945709282</c:v>
                </c:pt>
                <c:pt idx="39">
                  <c:v>0.752767527675277</c:v>
                </c:pt>
                <c:pt idx="40">
                  <c:v>0.822510822510823</c:v>
                </c:pt>
                <c:pt idx="41">
                  <c:v>0.78593652769135</c:v>
                </c:pt>
                <c:pt idx="42">
                  <c:v>0.813698630136986</c:v>
                </c:pt>
                <c:pt idx="43">
                  <c:v>0.841317365269461</c:v>
                </c:pt>
                <c:pt idx="44">
                  <c:v>0.799301919720768</c:v>
                </c:pt>
                <c:pt idx="45">
                  <c:v>0.780927835051546</c:v>
                </c:pt>
                <c:pt idx="46">
                  <c:v>0.839615076182839</c:v>
                </c:pt>
                <c:pt idx="47">
                  <c:v>0.801869158878505</c:v>
                </c:pt>
                <c:pt idx="48">
                  <c:v>0.809792843691149</c:v>
                </c:pt>
                <c:pt idx="49">
                  <c:v>0.734426229508197</c:v>
                </c:pt>
                <c:pt idx="50">
                  <c:v>0.778501628664495</c:v>
                </c:pt>
                <c:pt idx="51">
                  <c:v>0.771156138259833</c:v>
                </c:pt>
                <c:pt idx="52">
                  <c:v>0.767502160760588</c:v>
                </c:pt>
                <c:pt idx="53">
                  <c:v>0.757470465601112</c:v>
                </c:pt>
                <c:pt idx="54">
                  <c:v>0.743386243386243</c:v>
                </c:pt>
                <c:pt idx="55">
                  <c:v>0.784980744544288</c:v>
                </c:pt>
                <c:pt idx="56">
                  <c:v>0.771739130434783</c:v>
                </c:pt>
                <c:pt idx="57">
                  <c:v>0.830977953646128</c:v>
                </c:pt>
                <c:pt idx="58">
                  <c:v>0.77680250783699</c:v>
                </c:pt>
                <c:pt idx="59">
                  <c:v>0.706365503080082</c:v>
                </c:pt>
                <c:pt idx="60">
                  <c:v>0.743124026984951</c:v>
                </c:pt>
                <c:pt idx="61">
                  <c:v>0.785472972972973</c:v>
                </c:pt>
                <c:pt idx="62">
                  <c:v>0.748687664041995</c:v>
                </c:pt>
                <c:pt idx="63">
                  <c:v>0.761832061068702</c:v>
                </c:pt>
                <c:pt idx="64">
                  <c:v>0.712574850299401</c:v>
                </c:pt>
                <c:pt idx="65">
                  <c:v>0.739473684210526</c:v>
                </c:pt>
                <c:pt idx="66">
                  <c:v>0.752342704149933</c:v>
                </c:pt>
                <c:pt idx="67">
                  <c:v>0.701008645533141</c:v>
                </c:pt>
                <c:pt idx="68">
                  <c:v>0.709027777777778</c:v>
                </c:pt>
                <c:pt idx="69">
                  <c:v>0.773156899810964</c:v>
                </c:pt>
                <c:pt idx="70">
                  <c:v>0.737113402061856</c:v>
                </c:pt>
                <c:pt idx="71">
                  <c:v>0.733222407099279</c:v>
                </c:pt>
                <c:pt idx="72">
                  <c:v>0.702380952380952</c:v>
                </c:pt>
                <c:pt idx="73">
                  <c:v>0.757425742574257</c:v>
                </c:pt>
                <c:pt idx="74">
                  <c:v>0.798029556650246</c:v>
                </c:pt>
                <c:pt idx="75">
                  <c:v>0.375</c:v>
                </c:pt>
                <c:pt idx="76">
                  <c:v>0.818377216550242</c:v>
                </c:pt>
                <c:pt idx="77">
                  <c:v>0.735089463220676</c:v>
                </c:pt>
                <c:pt idx="78">
                  <c:v>0.746268656716418</c:v>
                </c:pt>
                <c:pt idx="79">
                  <c:v>0.675478577939836</c:v>
                </c:pt>
                <c:pt idx="80">
                  <c:v>0.729715489989463</c:v>
                </c:pt>
                <c:pt idx="81">
                  <c:v>0.717750826901874</c:v>
                </c:pt>
                <c:pt idx="82">
                  <c:v>0.75316074653823</c:v>
                </c:pt>
                <c:pt idx="83">
                  <c:v>0.73365913255956</c:v>
                </c:pt>
                <c:pt idx="84">
                  <c:v>0.71677559912854</c:v>
                </c:pt>
                <c:pt idx="85">
                  <c:v>0.865740740740741</c:v>
                </c:pt>
                <c:pt idx="86">
                  <c:v>0.876698014629049</c:v>
                </c:pt>
                <c:pt idx="87">
                  <c:v>0.886721991701245</c:v>
                </c:pt>
                <c:pt idx="88">
                  <c:v>0.89261744966443</c:v>
                </c:pt>
                <c:pt idx="89">
                  <c:v>0.875304136253042</c:v>
                </c:pt>
                <c:pt idx="90">
                  <c:v>0.918103448275862</c:v>
                </c:pt>
                <c:pt idx="91">
                  <c:v>0.919026548672566</c:v>
                </c:pt>
                <c:pt idx="92">
                  <c:v>0.897226753670473</c:v>
                </c:pt>
                <c:pt idx="93">
                  <c:v>0.882389162561577</c:v>
                </c:pt>
                <c:pt idx="94">
                  <c:v>0.853191489361702</c:v>
                </c:pt>
                <c:pt idx="95">
                  <c:v>0.795850622406639</c:v>
                </c:pt>
                <c:pt idx="96">
                  <c:v>0.818100358422939</c:v>
                </c:pt>
                <c:pt idx="97">
                  <c:v>0.834517766497462</c:v>
                </c:pt>
                <c:pt idx="98">
                  <c:v>0.821466524973432</c:v>
                </c:pt>
                <c:pt idx="99">
                  <c:v>0.748221906116643</c:v>
                </c:pt>
                <c:pt idx="100">
                  <c:v>0.78166915052161</c:v>
                </c:pt>
                <c:pt idx="101">
                  <c:v>0.825528007346189</c:v>
                </c:pt>
                <c:pt idx="102">
                  <c:v>0.778625954198473</c:v>
                </c:pt>
                <c:pt idx="103">
                  <c:v>0.810669456066946</c:v>
                </c:pt>
                <c:pt idx="104">
                  <c:v>0.774193548387097</c:v>
                </c:pt>
                <c:pt idx="105">
                  <c:v>0.871080139372822</c:v>
                </c:pt>
                <c:pt idx="106">
                  <c:v>0.838569880823402</c:v>
                </c:pt>
                <c:pt idx="107">
                  <c:v>0.847946725860155</c:v>
                </c:pt>
                <c:pt idx="108">
                  <c:v>0.696969696969697</c:v>
                </c:pt>
                <c:pt idx="109">
                  <c:v>0.708994708994709</c:v>
                </c:pt>
                <c:pt idx="110">
                  <c:v>0.709677419354839</c:v>
                </c:pt>
                <c:pt idx="111">
                  <c:v>0.842211055276382</c:v>
                </c:pt>
                <c:pt idx="112">
                  <c:v>0.849909584086799</c:v>
                </c:pt>
                <c:pt idx="113">
                  <c:v>0.849177330895795</c:v>
                </c:pt>
                <c:pt idx="114">
                  <c:v>0.793319415448852</c:v>
                </c:pt>
                <c:pt idx="115">
                  <c:v>0.830430797433547</c:v>
                </c:pt>
                <c:pt idx="116">
                  <c:v>0.863045141545524</c:v>
                </c:pt>
                <c:pt idx="117">
                  <c:v>0.84795918367347</c:v>
                </c:pt>
                <c:pt idx="118">
                  <c:v>0.850509626274066</c:v>
                </c:pt>
                <c:pt idx="119">
                  <c:v>0.749667110519308</c:v>
                </c:pt>
                <c:pt idx="120">
                  <c:v>0.851634534786253</c:v>
                </c:pt>
                <c:pt idx="121">
                  <c:v>0.815352697095436</c:v>
                </c:pt>
                <c:pt idx="122">
                  <c:v>0.858895705521473</c:v>
                </c:pt>
                <c:pt idx="123">
                  <c:v>0.802371541501976</c:v>
                </c:pt>
                <c:pt idx="124">
                  <c:v>0.815315315315315</c:v>
                </c:pt>
                <c:pt idx="125">
                  <c:v>0.83974358974359</c:v>
                </c:pt>
                <c:pt idx="126">
                  <c:v>0.804830917874396</c:v>
                </c:pt>
                <c:pt idx="127">
                  <c:v>0.853838065194532</c:v>
                </c:pt>
                <c:pt idx="128">
                  <c:v>0.842358604091456</c:v>
                </c:pt>
                <c:pt idx="129">
                  <c:v>0.786078098471986</c:v>
                </c:pt>
                <c:pt idx="130">
                  <c:v>0.84051724137931</c:v>
                </c:pt>
                <c:pt idx="131">
                  <c:v>0.864705882352941</c:v>
                </c:pt>
                <c:pt idx="132">
                  <c:v>0.844494892167991</c:v>
                </c:pt>
                <c:pt idx="133">
                  <c:v>0.859602649006622</c:v>
                </c:pt>
                <c:pt idx="134">
                  <c:v>0.813036020583191</c:v>
                </c:pt>
                <c:pt idx="135">
                  <c:v>0.867334167709637</c:v>
                </c:pt>
                <c:pt idx="136">
                  <c:v>0.84304932735426</c:v>
                </c:pt>
                <c:pt idx="137">
                  <c:v>0.853146853146853</c:v>
                </c:pt>
                <c:pt idx="138">
                  <c:v>0.831185567010309</c:v>
                </c:pt>
                <c:pt idx="139">
                  <c:v>0.777027027027027</c:v>
                </c:pt>
                <c:pt idx="140">
                  <c:v>0.83943661971831</c:v>
                </c:pt>
                <c:pt idx="141">
                  <c:v>0.851473922902494</c:v>
                </c:pt>
                <c:pt idx="142">
                  <c:v>0.863568215892054</c:v>
                </c:pt>
                <c:pt idx="143">
                  <c:v>0.832822085889571</c:v>
                </c:pt>
                <c:pt idx="144">
                  <c:v>0.806930693069307</c:v>
                </c:pt>
                <c:pt idx="145">
                  <c:v>0.846313603322949</c:v>
                </c:pt>
                <c:pt idx="146">
                  <c:v>0.848484848484849</c:v>
                </c:pt>
                <c:pt idx="147">
                  <c:v>0.850068775790921</c:v>
                </c:pt>
                <c:pt idx="148">
                  <c:v>0.83377308707124</c:v>
                </c:pt>
                <c:pt idx="149">
                  <c:v>0.774853801169591</c:v>
                </c:pt>
                <c:pt idx="150">
                  <c:v>0.847931873479319</c:v>
                </c:pt>
                <c:pt idx="151">
                  <c:v>0.85971685971686</c:v>
                </c:pt>
                <c:pt idx="152">
                  <c:v>0.859133126934985</c:v>
                </c:pt>
                <c:pt idx="153">
                  <c:v>0.832876712328767</c:v>
                </c:pt>
                <c:pt idx="154">
                  <c:v>0.818181818181818</c:v>
                </c:pt>
                <c:pt idx="155">
                  <c:v>0.825190010857763</c:v>
                </c:pt>
                <c:pt idx="156">
                  <c:v>0.834905660377359</c:v>
                </c:pt>
                <c:pt idx="157">
                  <c:v>0.852300242130751</c:v>
                </c:pt>
                <c:pt idx="158">
                  <c:v>0.84551724137931</c:v>
                </c:pt>
                <c:pt idx="159">
                  <c:v>0.842794759825328</c:v>
                </c:pt>
                <c:pt idx="160">
                  <c:v>0.76056338028169</c:v>
                </c:pt>
                <c:pt idx="161">
                  <c:v>0.595238095238095</c:v>
                </c:pt>
                <c:pt idx="162">
                  <c:v>0.78855975485189</c:v>
                </c:pt>
                <c:pt idx="163">
                  <c:v>0.814285714285714</c:v>
                </c:pt>
                <c:pt idx="164">
                  <c:v>0.749122807017544</c:v>
                </c:pt>
                <c:pt idx="165">
                  <c:v>0.825897714907508</c:v>
                </c:pt>
                <c:pt idx="166">
                  <c:v>0.848641655886158</c:v>
                </c:pt>
                <c:pt idx="167">
                  <c:v>0.829648894668401</c:v>
                </c:pt>
                <c:pt idx="168">
                  <c:v>0.863580998781973</c:v>
                </c:pt>
                <c:pt idx="169">
                  <c:v>0.804918032786885</c:v>
                </c:pt>
                <c:pt idx="170">
                  <c:v>0.866859623733719</c:v>
                </c:pt>
                <c:pt idx="171">
                  <c:v>0.824</c:v>
                </c:pt>
                <c:pt idx="172">
                  <c:v>0.790919952210275</c:v>
                </c:pt>
                <c:pt idx="173">
                  <c:v>0.813278008298755</c:v>
                </c:pt>
              </c:numCache>
            </c:numRef>
          </c:val>
        </c:ser>
        <c:dLbls>
          <c:showLegendKey val="0"/>
          <c:showVal val="0"/>
          <c:showCatName val="0"/>
          <c:showSerName val="0"/>
          <c:showPercent val="0"/>
          <c:showBubbleSize val="0"/>
        </c:dLbls>
        <c:axId val="-1241373120"/>
        <c:axId val="-1240908080"/>
      </c:areaChart>
      <c:catAx>
        <c:axId val="-1241373120"/>
        <c:scaling>
          <c:orientation val="minMax"/>
        </c:scaling>
        <c:delete val="0"/>
        <c:axPos val="b"/>
        <c:numFmt formatCode="General" sourceLinked="0"/>
        <c:majorTickMark val="none"/>
        <c:minorTickMark val="none"/>
        <c:tickLblPos val="nextTo"/>
        <c:txPr>
          <a:bodyPr/>
          <a:lstStyle/>
          <a:p>
            <a:pPr>
              <a:defRPr sz="1000"/>
            </a:pPr>
            <a:endParaRPr lang="en-US"/>
          </a:p>
        </c:txPr>
        <c:crossAx val="-1240908080"/>
        <c:crosses val="autoZero"/>
        <c:auto val="1"/>
        <c:lblAlgn val="ctr"/>
        <c:lblOffset val="100"/>
        <c:noMultiLvlLbl val="0"/>
      </c:catAx>
      <c:valAx>
        <c:axId val="-1240908080"/>
        <c:scaling>
          <c:orientation val="minMax"/>
        </c:scaling>
        <c:delete val="0"/>
        <c:axPos val="l"/>
        <c:majorGridlines/>
        <c:title>
          <c:layout/>
          <c:overlay val="0"/>
        </c:title>
        <c:numFmt formatCode="0%" sourceLinked="1"/>
        <c:majorTickMark val="none"/>
        <c:minorTickMark val="none"/>
        <c:tickLblPos val="nextTo"/>
        <c:crossAx val="-1241373120"/>
        <c:crosses val="autoZero"/>
        <c:crossBetween val="midCat"/>
      </c:valAx>
    </c:plotArea>
    <c:plotVisOnly val="1"/>
    <c:dispBlanksAs val="gap"/>
    <c:showDLblsOverMax val="0"/>
  </c:chart>
  <c:txPr>
    <a:bodyPr/>
    <a:lstStyle/>
    <a:p>
      <a:pPr>
        <a:defRPr sz="1800"/>
      </a:pPr>
      <a:endParaRPr lang="en-US"/>
    </a:p>
  </c:txPr>
  <c:externalData r:id="rId1">
    <c:autoUpdate val="0"/>
  </c:externalData>
  <c:userShapes r:id="rId2"/>
  <c:extLst>
    <c:ext xmlns:c14="http://schemas.microsoft.com/office/drawing/2007/8/2/chart" uri="{781A3756-C4B2-4CAC-9D66-4F8BD8637D16}">
      <c14:pivotOptions>
        <c14:dropZoneFilter val="1"/>
        <c14:dropZoneCategories val="1"/>
        <c14:dropZoneData val="1"/>
        <c14:dropZonesVisible val="1"/>
      </c14:pivotOptions>
    </c:ext>
  </c:extLst>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[SEAP Statistici (1).xlsx]NrAchizitii!PivotTable1</c:name>
    <c:fmtId val="-1"/>
  </c:pivotSource>
  <c:chart>
    <c:title>
      <c:tx>
        <c:rich>
          <a:bodyPr/>
          <a:lstStyle/>
          <a:p>
            <a:pPr>
              <a:defRPr sz="2800"/>
            </a:pPr>
            <a:r>
              <a:rPr lang="en-US" sz="2800">
                <a:solidFill>
                  <a:schemeClr val="tx2"/>
                </a:solidFill>
              </a:rPr>
              <a:t>Total proceduri de achizi</a:t>
            </a:r>
            <a:r>
              <a:rPr lang="ro-RO" sz="2800">
                <a:solidFill>
                  <a:schemeClr val="tx2"/>
                </a:solidFill>
              </a:rPr>
              <a:t>ții</a:t>
            </a:r>
            <a:r>
              <a:rPr lang="ro-RO" sz="2800" baseline="0">
                <a:solidFill>
                  <a:schemeClr val="tx2"/>
                </a:solidFill>
              </a:rPr>
              <a:t> din </a:t>
            </a:r>
            <a:r>
              <a:rPr lang="en-US" sz="2800">
                <a:solidFill>
                  <a:schemeClr val="tx2"/>
                </a:solidFill>
              </a:rPr>
              <a:t>2012 - 2017</a:t>
            </a:r>
          </a:p>
        </c:rich>
      </c:tx>
      <c:layout/>
      <c:overlay val="0"/>
    </c:title>
    <c:autoTitleDeleted val="0"/>
    <c:pivotFmts>
      <c:pivotFmt>
        <c:idx val="0"/>
        <c:spPr>
          <a:solidFill>
            <a:schemeClr val="accent1"/>
          </a:solidFill>
          <a:ln>
            <a:noFill/>
          </a:ln>
          <a:effectLst/>
          <a:sp3d/>
        </c:spPr>
        <c:marker>
          <c:symbol val="none"/>
        </c:marker>
      </c:pivotFmt>
      <c:pivotFmt>
        <c:idx val="1"/>
        <c:spPr>
          <a:solidFill>
            <a:schemeClr val="accent1"/>
          </a:solidFill>
          <a:ln>
            <a:noFill/>
          </a:ln>
          <a:effectLst/>
          <a:sp3d/>
        </c:spPr>
        <c:marker>
          <c:symbol val="none"/>
        </c:marker>
      </c:pivotFmt>
      <c:pivotFmt>
        <c:idx val="2"/>
        <c:spPr>
          <a:solidFill>
            <a:schemeClr val="accent1"/>
          </a:solidFill>
          <a:ln>
            <a:noFill/>
          </a:ln>
          <a:effectLst/>
          <a:sp3d/>
        </c:spPr>
        <c:marker>
          <c:symbol val="none"/>
        </c:marker>
      </c:pivotFmt>
      <c:pivotFmt>
        <c:idx val="3"/>
        <c:spPr>
          <a:solidFill>
            <a:schemeClr val="accent1"/>
          </a:solidFill>
          <a:ln>
            <a:noFill/>
          </a:ln>
          <a:effectLst/>
          <a:sp3d/>
        </c:spPr>
        <c:marker>
          <c:symbol val="none"/>
        </c:marker>
      </c:pivotFmt>
      <c:pivotFmt>
        <c:idx val="4"/>
        <c:spPr>
          <a:solidFill>
            <a:schemeClr val="accent1"/>
          </a:solidFill>
          <a:ln>
            <a:noFill/>
          </a:ln>
          <a:effectLst/>
          <a:sp3d/>
        </c:spPr>
        <c:marker>
          <c:symbol val="none"/>
        </c:marker>
      </c:pivotFmt>
      <c:pivotFmt>
        <c:idx val="5"/>
        <c:spPr>
          <a:solidFill>
            <a:schemeClr val="accent1"/>
          </a:solidFill>
          <a:ln>
            <a:noFill/>
          </a:ln>
          <a:effectLst/>
          <a:sp3d/>
        </c:spPr>
        <c:marker>
          <c:symbol val="none"/>
        </c:marker>
      </c:pivotFmt>
      <c:pivotFmt>
        <c:idx val="6"/>
        <c:spPr>
          <a:solidFill>
            <a:schemeClr val="accent1"/>
          </a:solidFill>
          <a:ln>
            <a:noFill/>
          </a:ln>
          <a:effectLst/>
          <a:sp3d/>
        </c:spPr>
        <c:marker>
          <c:symbol val="none"/>
        </c:marker>
      </c:pivotFmt>
      <c:pivotFmt>
        <c:idx val="7"/>
        <c:spPr>
          <a:solidFill>
            <a:schemeClr val="accent1"/>
          </a:solidFill>
          <a:ln>
            <a:noFill/>
          </a:ln>
          <a:effectLst/>
          <a:sp3d/>
        </c:spPr>
        <c:marker>
          <c:symbol val="none"/>
        </c:marker>
      </c:pivotFmt>
      <c:pivotFmt>
        <c:idx val="8"/>
        <c:spPr>
          <a:solidFill>
            <a:schemeClr val="accent1"/>
          </a:solidFill>
          <a:ln>
            <a:noFill/>
          </a:ln>
          <a:effectLst/>
          <a:sp3d/>
        </c:spPr>
        <c:marker>
          <c:symbol val="none"/>
        </c:marker>
      </c:pivotFmt>
      <c:pivotFmt>
        <c:idx val="9"/>
        <c:spPr>
          <a:solidFill>
            <a:schemeClr val="accent1"/>
          </a:solidFill>
          <a:ln>
            <a:noFill/>
          </a:ln>
          <a:effectLst/>
          <a:sp3d/>
        </c:spPr>
        <c:marker>
          <c:symbol val="none"/>
        </c:marker>
      </c:pivotFmt>
      <c:pivotFmt>
        <c:idx val="10"/>
        <c:spPr>
          <a:solidFill>
            <a:schemeClr val="accent1"/>
          </a:solidFill>
          <a:ln>
            <a:noFill/>
          </a:ln>
          <a:effectLst/>
          <a:sp3d/>
        </c:spPr>
        <c:marker>
          <c:symbol val="none"/>
        </c:marker>
      </c:pivotFmt>
      <c:pivotFmt>
        <c:idx val="11"/>
        <c:spPr>
          <a:solidFill>
            <a:schemeClr val="accent1"/>
          </a:solidFill>
          <a:ln>
            <a:noFill/>
          </a:ln>
          <a:effectLst/>
          <a:sp3d/>
        </c:spPr>
        <c:marker>
          <c:symbol val="none"/>
        </c:marker>
      </c:pivotFmt>
      <c:pivotFmt>
        <c:idx val="12"/>
        <c:spPr>
          <a:solidFill>
            <a:schemeClr val="accent1"/>
          </a:solidFill>
          <a:ln>
            <a:noFill/>
          </a:ln>
          <a:effectLst/>
          <a:sp3d/>
        </c:spPr>
        <c:marker>
          <c:symbol val="none"/>
        </c:marker>
      </c:pivotFmt>
      <c:pivotFmt>
        <c:idx val="13"/>
        <c:spPr>
          <a:solidFill>
            <a:schemeClr val="accent1"/>
          </a:solidFill>
          <a:ln>
            <a:noFill/>
          </a:ln>
          <a:effectLst/>
          <a:sp3d/>
        </c:spPr>
        <c:marker>
          <c:symbol val="none"/>
        </c:marker>
      </c:pivotFmt>
      <c:pivotFmt>
        <c:idx val="14"/>
        <c:spPr>
          <a:solidFill>
            <a:schemeClr val="accent1"/>
          </a:solidFill>
          <a:ln>
            <a:noFill/>
          </a:ln>
          <a:effectLst/>
          <a:sp3d/>
        </c:spPr>
        <c:marker>
          <c:symbol val="none"/>
        </c:marker>
      </c:pivotFmt>
      <c:pivotFmt>
        <c:idx val="15"/>
        <c:spPr>
          <a:solidFill>
            <a:schemeClr val="accent1"/>
          </a:solidFill>
          <a:ln>
            <a:noFill/>
          </a:ln>
          <a:effectLst/>
          <a:sp3d/>
        </c:spPr>
        <c:marker>
          <c:symbol val="none"/>
        </c:marker>
      </c:pivotFmt>
      <c:pivotFmt>
        <c:idx val="16"/>
        <c:spPr>
          <a:solidFill>
            <a:schemeClr val="accent1"/>
          </a:solidFill>
          <a:ln>
            <a:noFill/>
          </a:ln>
          <a:effectLst/>
          <a:sp3d/>
        </c:spPr>
        <c:marker>
          <c:symbol val="none"/>
        </c:marker>
      </c:pivotFmt>
      <c:pivotFmt>
        <c:idx val="17"/>
        <c:spPr>
          <a:solidFill>
            <a:schemeClr val="accent1"/>
          </a:solidFill>
          <a:ln>
            <a:noFill/>
          </a:ln>
          <a:effectLst/>
          <a:sp3d/>
        </c:spPr>
        <c:marker>
          <c:symbol val="none"/>
        </c:marker>
      </c:pivotFmt>
      <c:pivotFmt>
        <c:idx val="18"/>
        <c:spPr>
          <a:solidFill>
            <a:schemeClr val="accent1"/>
          </a:solidFill>
          <a:ln>
            <a:noFill/>
          </a:ln>
          <a:effectLst/>
          <a:sp3d/>
        </c:spPr>
        <c:marker>
          <c:symbol val="none"/>
        </c:marker>
      </c:pivotFmt>
      <c:pivotFmt>
        <c:idx val="19"/>
        <c:spPr>
          <a:solidFill>
            <a:schemeClr val="accent1"/>
          </a:solidFill>
          <a:ln>
            <a:noFill/>
          </a:ln>
          <a:effectLst/>
          <a:sp3d/>
        </c:spPr>
        <c:marker>
          <c:symbol val="none"/>
        </c:marker>
      </c:pivotFmt>
      <c:pivotFmt>
        <c:idx val="20"/>
        <c:spPr>
          <a:solidFill>
            <a:schemeClr val="accent1"/>
          </a:solidFill>
          <a:ln>
            <a:noFill/>
          </a:ln>
          <a:effectLst/>
          <a:sp3d/>
        </c:spPr>
        <c:marker>
          <c:symbol val="none"/>
        </c:marker>
      </c:pivotFmt>
      <c:pivotFmt>
        <c:idx val="21"/>
        <c:spPr>
          <a:solidFill>
            <a:schemeClr val="accent1"/>
          </a:solidFill>
          <a:ln>
            <a:noFill/>
          </a:ln>
          <a:effectLst/>
          <a:sp3d/>
        </c:spPr>
        <c:marker>
          <c:symbol val="none"/>
        </c:marker>
      </c:pivotFmt>
      <c:pivotFmt>
        <c:idx val="22"/>
        <c:spPr>
          <a:solidFill>
            <a:schemeClr val="accent1"/>
          </a:solidFill>
          <a:ln>
            <a:noFill/>
          </a:ln>
          <a:effectLst/>
          <a:sp3d/>
        </c:spPr>
        <c:marker>
          <c:symbol val="none"/>
        </c:marker>
      </c:pivotFmt>
      <c:pivotFmt>
        <c:idx val="23"/>
        <c:spPr>
          <a:solidFill>
            <a:schemeClr val="accent1"/>
          </a:solidFill>
          <a:ln>
            <a:noFill/>
          </a:ln>
          <a:effectLst/>
          <a:sp3d/>
        </c:spPr>
        <c:marker>
          <c:symbol val="none"/>
        </c:marker>
      </c:pivotFmt>
      <c:pivotFmt>
        <c:idx val="24"/>
        <c:spPr>
          <a:solidFill>
            <a:schemeClr val="accent1"/>
          </a:solidFill>
          <a:ln>
            <a:noFill/>
          </a:ln>
          <a:effectLst/>
          <a:sp3d/>
        </c:spPr>
        <c:marker>
          <c:symbol val="none"/>
        </c:marker>
      </c:pivotFmt>
      <c:pivotFmt>
        <c:idx val="25"/>
        <c:spPr>
          <a:solidFill>
            <a:schemeClr val="accent1"/>
          </a:solidFill>
          <a:ln>
            <a:noFill/>
          </a:ln>
          <a:effectLst/>
          <a:sp3d/>
        </c:spPr>
        <c:marker>
          <c:symbol val="none"/>
        </c:marker>
      </c:pivotFmt>
      <c:pivotFmt>
        <c:idx val="26"/>
        <c:spPr>
          <a:solidFill>
            <a:schemeClr val="accent1"/>
          </a:solidFill>
          <a:ln>
            <a:noFill/>
          </a:ln>
          <a:effectLst/>
          <a:sp3d/>
        </c:spPr>
        <c:marker>
          <c:symbol val="none"/>
        </c:marker>
      </c:pivotFmt>
      <c:pivotFmt>
        <c:idx val="27"/>
        <c:spPr>
          <a:solidFill>
            <a:schemeClr val="accent1"/>
          </a:solidFill>
          <a:ln>
            <a:noFill/>
          </a:ln>
          <a:effectLst/>
          <a:sp3d/>
        </c:spPr>
        <c:marker>
          <c:symbol val="none"/>
        </c:marker>
      </c:pivotFmt>
      <c:pivotFmt>
        <c:idx val="28"/>
        <c:spPr>
          <a:solidFill>
            <a:schemeClr val="accent1"/>
          </a:solidFill>
          <a:ln>
            <a:noFill/>
          </a:ln>
          <a:effectLst/>
          <a:sp3d/>
        </c:spPr>
        <c:marker>
          <c:symbol val="none"/>
        </c:marker>
      </c:pivotFmt>
      <c:pivotFmt>
        <c:idx val="29"/>
        <c:spPr>
          <a:solidFill>
            <a:schemeClr val="accent1"/>
          </a:solidFill>
          <a:ln>
            <a:noFill/>
          </a:ln>
          <a:effectLst/>
          <a:sp3d/>
        </c:spPr>
        <c:marker>
          <c:symbol val="none"/>
        </c:marker>
      </c:pivotFmt>
      <c:pivotFmt>
        <c:idx val="30"/>
        <c:spPr>
          <a:solidFill>
            <a:schemeClr val="accent1"/>
          </a:solidFill>
          <a:ln>
            <a:noFill/>
          </a:ln>
          <a:effectLst/>
          <a:sp3d/>
        </c:spPr>
        <c:marker>
          <c:symbol val="none"/>
        </c:marker>
      </c:pivotFmt>
      <c:pivotFmt>
        <c:idx val="31"/>
        <c:spPr>
          <a:solidFill>
            <a:schemeClr val="accent1"/>
          </a:solidFill>
          <a:ln>
            <a:noFill/>
          </a:ln>
          <a:effectLst/>
          <a:sp3d/>
        </c:spPr>
        <c:marker>
          <c:symbol val="none"/>
        </c:marker>
      </c:pivotFmt>
      <c:pivotFmt>
        <c:idx val="32"/>
        <c:spPr>
          <a:solidFill>
            <a:schemeClr val="accent1"/>
          </a:solidFill>
          <a:ln>
            <a:noFill/>
          </a:ln>
          <a:effectLst/>
          <a:sp3d/>
        </c:spPr>
        <c:marker>
          <c:symbol val="none"/>
        </c:marker>
      </c:pivotFmt>
      <c:pivotFmt>
        <c:idx val="33"/>
        <c:spPr>
          <a:solidFill>
            <a:schemeClr val="accent1"/>
          </a:solidFill>
          <a:ln>
            <a:noFill/>
          </a:ln>
          <a:effectLst/>
          <a:sp3d/>
        </c:spPr>
        <c:marker>
          <c:symbol val="none"/>
        </c:marker>
      </c:pivotFmt>
      <c:pivotFmt>
        <c:idx val="34"/>
        <c:spPr>
          <a:solidFill>
            <a:schemeClr val="accent1"/>
          </a:solidFill>
          <a:ln>
            <a:noFill/>
          </a:ln>
          <a:effectLst/>
          <a:sp3d/>
        </c:spPr>
        <c:marker>
          <c:symbol val="none"/>
        </c:marker>
      </c:pivotFmt>
      <c:pivotFmt>
        <c:idx val="35"/>
        <c:spPr>
          <a:solidFill>
            <a:schemeClr val="accent1"/>
          </a:solidFill>
          <a:ln>
            <a:noFill/>
          </a:ln>
          <a:effectLst/>
          <a:sp3d/>
        </c:spPr>
        <c:marker>
          <c:symbol val="none"/>
        </c:marker>
      </c:pivotFmt>
      <c:pivotFmt>
        <c:idx val="36"/>
        <c:spPr>
          <a:solidFill>
            <a:schemeClr val="accent1"/>
          </a:solidFill>
          <a:ln>
            <a:noFill/>
          </a:ln>
          <a:effectLst/>
          <a:sp3d/>
        </c:spPr>
        <c:marker>
          <c:symbol val="none"/>
        </c:marker>
      </c:pivotFmt>
      <c:pivotFmt>
        <c:idx val="37"/>
        <c:spPr>
          <a:solidFill>
            <a:schemeClr val="accent1"/>
          </a:solidFill>
          <a:ln>
            <a:noFill/>
          </a:ln>
          <a:effectLst/>
          <a:sp3d/>
        </c:spPr>
        <c:marker>
          <c:symbol val="none"/>
        </c:marker>
      </c:pivotFmt>
      <c:pivotFmt>
        <c:idx val="38"/>
        <c:spPr>
          <a:solidFill>
            <a:schemeClr val="accent1"/>
          </a:solidFill>
          <a:ln>
            <a:noFill/>
          </a:ln>
          <a:effectLst/>
          <a:sp3d/>
        </c:spPr>
        <c:marker>
          <c:symbol val="none"/>
        </c:marker>
      </c:pivotFmt>
      <c:pivotFmt>
        <c:idx val="39"/>
        <c:spPr>
          <a:solidFill>
            <a:schemeClr val="accent1"/>
          </a:solidFill>
          <a:ln>
            <a:noFill/>
          </a:ln>
          <a:effectLst/>
          <a:sp3d/>
        </c:spPr>
        <c:marker>
          <c:symbol val="none"/>
        </c:marker>
      </c:pivotFmt>
      <c:pivotFmt>
        <c:idx val="40"/>
        <c:spPr>
          <a:solidFill>
            <a:schemeClr val="accent1"/>
          </a:solidFill>
          <a:ln>
            <a:noFill/>
          </a:ln>
          <a:effectLst/>
          <a:sp3d/>
        </c:spPr>
        <c:marker>
          <c:symbol val="none"/>
        </c:marker>
      </c:pivotFmt>
      <c:pivotFmt>
        <c:idx val="41"/>
        <c:spPr>
          <a:solidFill>
            <a:schemeClr val="accent1"/>
          </a:solidFill>
          <a:ln>
            <a:noFill/>
          </a:ln>
          <a:effectLst/>
          <a:sp3d/>
        </c:spPr>
        <c:marker>
          <c:symbol val="none"/>
        </c:marker>
      </c:pivotFmt>
      <c:pivotFmt>
        <c:idx val="42"/>
        <c:spPr>
          <a:solidFill>
            <a:schemeClr val="accent1"/>
          </a:solidFill>
          <a:ln>
            <a:noFill/>
          </a:ln>
          <a:effectLst/>
          <a:sp3d/>
        </c:spPr>
        <c:marker>
          <c:symbol val="none"/>
        </c:marker>
      </c:pivotFmt>
      <c:pivotFmt>
        <c:idx val="43"/>
        <c:spPr>
          <a:solidFill>
            <a:schemeClr val="accent1"/>
          </a:solidFill>
          <a:ln>
            <a:noFill/>
          </a:ln>
          <a:effectLst/>
          <a:sp3d/>
        </c:spPr>
        <c:marker>
          <c:symbol val="none"/>
        </c:marker>
      </c:pivotFmt>
      <c:pivotFmt>
        <c:idx val="44"/>
        <c:spPr>
          <a:solidFill>
            <a:schemeClr val="accent1"/>
          </a:solidFill>
          <a:ln>
            <a:noFill/>
          </a:ln>
          <a:effectLst/>
          <a:sp3d/>
        </c:spPr>
        <c:marker>
          <c:symbol val="none"/>
        </c:marker>
      </c:pivotFmt>
      <c:pivotFmt>
        <c:idx val="45"/>
        <c:spPr>
          <a:solidFill>
            <a:schemeClr val="accent1"/>
          </a:solidFill>
          <a:ln>
            <a:noFill/>
          </a:ln>
          <a:effectLst/>
          <a:sp3d/>
        </c:spPr>
        <c:marker>
          <c:symbol val="none"/>
        </c:marker>
      </c:pivotFmt>
      <c:pivotFmt>
        <c:idx val="46"/>
        <c:spPr>
          <a:solidFill>
            <a:schemeClr val="accent1"/>
          </a:solidFill>
          <a:ln>
            <a:noFill/>
          </a:ln>
          <a:effectLst/>
          <a:sp3d/>
        </c:spPr>
        <c:marker>
          <c:symbol val="none"/>
        </c:marker>
      </c:pivotFmt>
      <c:pivotFmt>
        <c:idx val="47"/>
        <c:spPr>
          <a:solidFill>
            <a:schemeClr val="accent1"/>
          </a:solidFill>
          <a:ln>
            <a:noFill/>
          </a:ln>
          <a:effectLst/>
          <a:sp3d/>
        </c:spPr>
        <c:marker>
          <c:symbol val="none"/>
        </c:marker>
      </c:pivotFmt>
      <c:pivotFmt>
        <c:idx val="48"/>
        <c:spPr>
          <a:solidFill>
            <a:schemeClr val="accent1"/>
          </a:solidFill>
          <a:ln>
            <a:noFill/>
          </a:ln>
          <a:effectLst/>
          <a:sp3d/>
        </c:spPr>
        <c:marker>
          <c:symbol val="none"/>
        </c:marker>
      </c:pivotFmt>
      <c:pivotFmt>
        <c:idx val="49"/>
        <c:spPr>
          <a:solidFill>
            <a:schemeClr val="accent1"/>
          </a:solidFill>
          <a:ln>
            <a:noFill/>
          </a:ln>
          <a:effectLst/>
          <a:sp3d/>
        </c:spPr>
        <c:marker>
          <c:symbol val="none"/>
        </c:marker>
      </c:pivotFmt>
      <c:pivotFmt>
        <c:idx val="50"/>
        <c:spPr>
          <a:solidFill>
            <a:schemeClr val="accent1"/>
          </a:solidFill>
          <a:ln>
            <a:noFill/>
          </a:ln>
          <a:effectLst/>
          <a:sp3d/>
        </c:spPr>
        <c:marker>
          <c:symbol val="none"/>
        </c:marker>
      </c:pivotFmt>
      <c:pivotFmt>
        <c:idx val="51"/>
        <c:spPr>
          <a:solidFill>
            <a:schemeClr val="accent1"/>
          </a:solidFill>
          <a:ln>
            <a:noFill/>
          </a:ln>
          <a:effectLst/>
          <a:sp3d/>
        </c:spPr>
        <c:marker>
          <c:symbol val="none"/>
        </c:marker>
      </c:pivotFmt>
      <c:pivotFmt>
        <c:idx val="52"/>
        <c:spPr>
          <a:solidFill>
            <a:schemeClr val="accent1"/>
          </a:solidFill>
          <a:ln>
            <a:noFill/>
          </a:ln>
          <a:effectLst/>
          <a:sp3d/>
        </c:spPr>
        <c:marker>
          <c:symbol val="none"/>
        </c:marker>
      </c:pivotFmt>
      <c:pivotFmt>
        <c:idx val="53"/>
        <c:spPr>
          <a:solidFill>
            <a:schemeClr val="accent1"/>
          </a:solidFill>
          <a:ln>
            <a:noFill/>
          </a:ln>
          <a:effectLst/>
          <a:sp3d/>
        </c:spPr>
        <c:marker>
          <c:symbol val="none"/>
        </c:marker>
      </c:pivotFmt>
      <c:pivotFmt>
        <c:idx val="54"/>
        <c:spPr>
          <a:solidFill>
            <a:schemeClr val="accent1"/>
          </a:solidFill>
          <a:ln>
            <a:noFill/>
          </a:ln>
          <a:effectLst/>
          <a:sp3d/>
        </c:spPr>
        <c:marker>
          <c:symbol val="none"/>
        </c:marker>
      </c:pivotFmt>
      <c:pivotFmt>
        <c:idx val="55"/>
        <c:spPr>
          <a:solidFill>
            <a:schemeClr val="accent1"/>
          </a:solidFill>
          <a:ln>
            <a:noFill/>
          </a:ln>
          <a:effectLst/>
          <a:sp3d/>
        </c:spPr>
        <c:marker>
          <c:symbol val="none"/>
        </c:marker>
      </c:pivotFmt>
      <c:pivotFmt>
        <c:idx val="56"/>
        <c:spPr>
          <a:solidFill>
            <a:schemeClr val="accent1"/>
          </a:solidFill>
          <a:ln>
            <a:noFill/>
          </a:ln>
          <a:effectLst/>
          <a:sp3d/>
        </c:spPr>
        <c:marker>
          <c:symbol val="none"/>
        </c:marker>
      </c:pivotFmt>
      <c:pivotFmt>
        <c:idx val="57"/>
        <c:spPr>
          <a:solidFill>
            <a:schemeClr val="accent1"/>
          </a:solidFill>
          <a:ln>
            <a:noFill/>
          </a:ln>
          <a:effectLst/>
          <a:sp3d/>
        </c:spPr>
        <c:marker>
          <c:symbol val="none"/>
        </c:marker>
      </c:pivotFmt>
      <c:pivotFmt>
        <c:idx val="58"/>
        <c:spPr>
          <a:solidFill>
            <a:schemeClr val="accent1"/>
          </a:solidFill>
          <a:ln>
            <a:noFill/>
          </a:ln>
          <a:effectLst/>
          <a:sp3d/>
        </c:spPr>
        <c:marker>
          <c:symbol val="none"/>
        </c:marker>
      </c:pivotFmt>
      <c:pivotFmt>
        <c:idx val="59"/>
        <c:spPr>
          <a:solidFill>
            <a:schemeClr val="accent1"/>
          </a:solidFill>
          <a:ln>
            <a:noFill/>
          </a:ln>
          <a:effectLst/>
          <a:sp3d/>
        </c:spPr>
        <c:marker>
          <c:symbol val="none"/>
        </c:marker>
      </c:pivotFmt>
      <c:pivotFmt>
        <c:idx val="60"/>
        <c:spPr>
          <a:solidFill>
            <a:schemeClr val="accent1"/>
          </a:solidFill>
          <a:ln>
            <a:noFill/>
          </a:ln>
          <a:effectLst/>
          <a:sp3d/>
        </c:spPr>
        <c:marker>
          <c:symbol val="none"/>
        </c:marker>
      </c:pivotFmt>
      <c:pivotFmt>
        <c:idx val="61"/>
        <c:spPr>
          <a:solidFill>
            <a:schemeClr val="accent1"/>
          </a:solidFill>
          <a:ln>
            <a:noFill/>
          </a:ln>
          <a:effectLst/>
          <a:sp3d/>
        </c:spPr>
        <c:marker>
          <c:symbol val="none"/>
        </c:marker>
      </c:pivotFmt>
      <c:pivotFmt>
        <c:idx val="62"/>
        <c:spPr>
          <a:solidFill>
            <a:schemeClr val="accent1"/>
          </a:solidFill>
          <a:ln>
            <a:noFill/>
          </a:ln>
          <a:effectLst/>
          <a:sp3d/>
        </c:spPr>
        <c:marker>
          <c:symbol val="none"/>
        </c:marker>
      </c:pivotFmt>
      <c:pivotFmt>
        <c:idx val="63"/>
        <c:spPr>
          <a:solidFill>
            <a:schemeClr val="accent1"/>
          </a:solidFill>
          <a:ln>
            <a:noFill/>
          </a:ln>
          <a:effectLst/>
          <a:sp3d/>
        </c:spPr>
        <c:marker>
          <c:symbol val="none"/>
        </c:marker>
      </c:pivotFmt>
      <c:pivotFmt>
        <c:idx val="64"/>
        <c:spPr>
          <a:solidFill>
            <a:schemeClr val="accent1"/>
          </a:solidFill>
          <a:ln>
            <a:noFill/>
          </a:ln>
          <a:effectLst/>
          <a:sp3d/>
        </c:spPr>
        <c:marker>
          <c:symbol val="none"/>
        </c:marker>
      </c:pivotFmt>
      <c:pivotFmt>
        <c:idx val="65"/>
        <c:spPr>
          <a:solidFill>
            <a:schemeClr val="accent1"/>
          </a:solidFill>
          <a:ln>
            <a:noFill/>
          </a:ln>
          <a:effectLst/>
          <a:sp3d/>
        </c:spPr>
        <c:marker>
          <c:symbol val="none"/>
        </c:marker>
      </c:pivotFmt>
      <c:pivotFmt>
        <c:idx val="66"/>
        <c:spPr>
          <a:solidFill>
            <a:schemeClr val="accent1"/>
          </a:solidFill>
          <a:ln>
            <a:noFill/>
          </a:ln>
          <a:effectLst/>
          <a:sp3d/>
        </c:spPr>
        <c:marker>
          <c:symbol val="none"/>
        </c:marker>
      </c:pivotFmt>
      <c:pivotFmt>
        <c:idx val="67"/>
        <c:spPr>
          <a:solidFill>
            <a:schemeClr val="accent1"/>
          </a:solidFill>
          <a:ln>
            <a:noFill/>
          </a:ln>
          <a:effectLst/>
          <a:sp3d/>
        </c:spPr>
        <c:marker>
          <c:symbol val="none"/>
        </c:marker>
      </c:pivotFmt>
      <c:pivotFmt>
        <c:idx val="68"/>
        <c:spPr>
          <a:solidFill>
            <a:schemeClr val="accent1"/>
          </a:solidFill>
          <a:ln>
            <a:noFill/>
          </a:ln>
          <a:effectLst/>
          <a:sp3d/>
        </c:spPr>
        <c:marker>
          <c:symbol val="none"/>
        </c:marker>
      </c:pivotFmt>
      <c:pivotFmt>
        <c:idx val="69"/>
        <c:spPr>
          <a:ln w="28575" cap="rnd">
            <a:solidFill>
              <a:schemeClr val="accent1"/>
            </a:solidFill>
            <a:round/>
          </a:ln>
          <a:effectLst/>
        </c:spPr>
        <c:marker>
          <c:symbol val="none"/>
        </c:marker>
      </c:pivotFmt>
      <c:pivotFmt>
        <c:idx val="70"/>
        <c:spPr>
          <a:ln w="28575" cap="rnd">
            <a:solidFill>
              <a:schemeClr val="accent2"/>
            </a:solidFill>
            <a:round/>
          </a:ln>
          <a:effectLst/>
        </c:spPr>
        <c:marker>
          <c:symbol val="none"/>
        </c:marker>
      </c:pivotFmt>
      <c:pivotFmt>
        <c:idx val="71"/>
        <c:spPr>
          <a:ln w="28575" cap="rnd">
            <a:solidFill>
              <a:schemeClr val="accent3"/>
            </a:solidFill>
            <a:round/>
          </a:ln>
          <a:effectLst/>
        </c:spPr>
        <c:marker>
          <c:symbol val="none"/>
        </c:marker>
      </c:pivotFmt>
      <c:pivotFmt>
        <c:idx val="72"/>
        <c:spPr>
          <a:ln w="28575" cap="rnd">
            <a:solidFill>
              <a:schemeClr val="accent4"/>
            </a:solidFill>
            <a:round/>
          </a:ln>
          <a:effectLst/>
        </c:spPr>
        <c:marker>
          <c:symbol val="none"/>
        </c:marker>
      </c:pivotFmt>
      <c:pivotFmt>
        <c:idx val="73"/>
        <c:spPr>
          <a:ln w="28575" cap="rnd">
            <a:solidFill>
              <a:schemeClr val="accent5"/>
            </a:solidFill>
            <a:round/>
          </a:ln>
          <a:effectLst/>
        </c:spPr>
        <c:marker>
          <c:symbol val="none"/>
        </c:marker>
      </c:pivotFmt>
      <c:pivotFmt>
        <c:idx val="74"/>
        <c:spPr>
          <a:ln w="28575" cap="rnd">
            <a:solidFill>
              <a:schemeClr val="accent6"/>
            </a:solidFill>
            <a:round/>
          </a:ln>
          <a:effectLst/>
        </c:spPr>
        <c:marker>
          <c:symbol val="none"/>
        </c:marker>
      </c:pivotFmt>
      <c:pivotFmt>
        <c:idx val="75"/>
        <c:spPr>
          <a:ln w="28575" cap="rnd">
            <a:solidFill>
              <a:schemeClr val="accent1">
                <a:lumMod val="80000"/>
                <a:lumOff val="20000"/>
              </a:schemeClr>
            </a:solidFill>
            <a:round/>
          </a:ln>
          <a:effectLst/>
        </c:spPr>
        <c:marker>
          <c:symbol val="none"/>
        </c:marker>
      </c:pivotFmt>
      <c:pivotFmt>
        <c:idx val="76"/>
        <c:spPr>
          <a:ln w="28575" cap="rnd">
            <a:solidFill>
              <a:schemeClr val="accent2">
                <a:lumMod val="80000"/>
                <a:lumOff val="20000"/>
              </a:schemeClr>
            </a:solidFill>
            <a:round/>
          </a:ln>
          <a:effectLst/>
        </c:spPr>
        <c:marker>
          <c:symbol val="none"/>
        </c:marker>
      </c:pivotFmt>
      <c:pivotFmt>
        <c:idx val="77"/>
        <c:spPr>
          <a:ln w="28575" cap="rnd">
            <a:solidFill>
              <a:schemeClr val="accent3">
                <a:lumMod val="80000"/>
                <a:lumOff val="20000"/>
              </a:schemeClr>
            </a:solidFill>
            <a:round/>
          </a:ln>
          <a:effectLst/>
        </c:spPr>
        <c:marker>
          <c:symbol val="none"/>
        </c:marker>
      </c:pivotFmt>
      <c:pivotFmt>
        <c:idx val="78"/>
        <c:spPr>
          <a:ln w="28575" cap="rnd">
            <a:solidFill>
              <a:schemeClr val="accent4">
                <a:lumMod val="80000"/>
                <a:lumOff val="20000"/>
              </a:schemeClr>
            </a:solidFill>
            <a:round/>
          </a:ln>
          <a:effectLst/>
        </c:spPr>
        <c:marker>
          <c:symbol val="none"/>
        </c:marker>
      </c:pivotFmt>
      <c:pivotFmt>
        <c:idx val="79"/>
        <c:spPr>
          <a:ln w="28575" cap="rnd">
            <a:solidFill>
              <a:schemeClr val="accent5">
                <a:lumMod val="80000"/>
                <a:lumOff val="20000"/>
              </a:schemeClr>
            </a:solidFill>
            <a:round/>
          </a:ln>
          <a:effectLst/>
        </c:spPr>
        <c:marker>
          <c:symbol val="none"/>
        </c:marker>
      </c:pivotFmt>
      <c:pivotFmt>
        <c:idx val="80"/>
        <c:spPr>
          <a:ln w="28575" cap="rnd">
            <a:solidFill>
              <a:schemeClr val="accent6">
                <a:lumMod val="80000"/>
                <a:lumOff val="20000"/>
              </a:schemeClr>
            </a:solidFill>
            <a:round/>
          </a:ln>
          <a:effectLst/>
        </c:spPr>
        <c:marker>
          <c:symbol val="none"/>
        </c:marker>
      </c:pivotFmt>
      <c:pivotFmt>
        <c:idx val="81"/>
        <c:spPr>
          <a:ln w="28575" cap="rnd">
            <a:solidFill>
              <a:schemeClr val="accent1">
                <a:lumMod val="80000"/>
              </a:schemeClr>
            </a:solidFill>
            <a:round/>
          </a:ln>
          <a:effectLst/>
        </c:spPr>
        <c:marker>
          <c:symbol val="none"/>
        </c:marker>
      </c:pivotFmt>
      <c:pivotFmt>
        <c:idx val="82"/>
        <c:spPr>
          <a:ln w="28575" cap="rnd">
            <a:solidFill>
              <a:schemeClr val="accent2">
                <a:lumMod val="80000"/>
              </a:schemeClr>
            </a:solidFill>
            <a:round/>
          </a:ln>
          <a:effectLst/>
        </c:spPr>
        <c:marker>
          <c:symbol val="none"/>
        </c:marker>
      </c:pivotFmt>
      <c:pivotFmt>
        <c:idx val="83"/>
        <c:spPr>
          <a:ln w="28575" cap="rnd">
            <a:solidFill>
              <a:schemeClr val="accent3">
                <a:lumMod val="80000"/>
              </a:schemeClr>
            </a:solidFill>
            <a:round/>
          </a:ln>
          <a:effectLst/>
        </c:spPr>
        <c:marker>
          <c:symbol val="none"/>
        </c:marker>
      </c:pivotFmt>
      <c:pivotFmt>
        <c:idx val="84"/>
        <c:spPr>
          <a:ln w="28575" cap="rnd">
            <a:solidFill>
              <a:schemeClr val="accent4">
                <a:lumMod val="80000"/>
              </a:schemeClr>
            </a:solidFill>
            <a:round/>
          </a:ln>
          <a:effectLst/>
        </c:spPr>
        <c:marker>
          <c:symbol val="none"/>
        </c:marker>
      </c:pivotFmt>
      <c:pivotFmt>
        <c:idx val="85"/>
        <c:spPr>
          <a:ln w="28575" cap="rnd">
            <a:solidFill>
              <a:schemeClr val="accent5">
                <a:lumMod val="80000"/>
              </a:schemeClr>
            </a:solidFill>
            <a:round/>
          </a:ln>
          <a:effectLst/>
        </c:spPr>
        <c:marker>
          <c:symbol val="none"/>
        </c:marker>
      </c:pivotFmt>
      <c:pivotFmt>
        <c:idx val="86"/>
        <c:spPr>
          <a:ln w="28575" cap="rnd">
            <a:solidFill>
              <a:schemeClr val="accent6">
                <a:lumMod val="80000"/>
              </a:schemeClr>
            </a:solidFill>
            <a:round/>
          </a:ln>
          <a:effectLst/>
        </c:spPr>
        <c:marker>
          <c:symbol val="none"/>
        </c:marker>
      </c:pivotFmt>
      <c:pivotFmt>
        <c:idx val="87"/>
        <c:spPr>
          <a:ln w="28575" cap="rnd">
            <a:solidFill>
              <a:schemeClr val="accent1">
                <a:lumMod val="60000"/>
              </a:schemeClr>
            </a:solidFill>
            <a:round/>
          </a:ln>
          <a:effectLst/>
        </c:spPr>
        <c:marker>
          <c:symbol val="none"/>
        </c:marker>
      </c:pivotFmt>
      <c:pivotFmt>
        <c:idx val="88"/>
        <c:spPr>
          <a:ln w="28575" cap="rnd">
            <a:solidFill>
              <a:schemeClr val="accent2">
                <a:lumMod val="60000"/>
              </a:schemeClr>
            </a:solidFill>
            <a:round/>
          </a:ln>
          <a:effectLst/>
        </c:spPr>
        <c:marker>
          <c:symbol val="none"/>
        </c:marker>
      </c:pivotFmt>
      <c:pivotFmt>
        <c:idx val="89"/>
        <c:spPr>
          <a:ln w="28575" cap="rnd">
            <a:solidFill>
              <a:schemeClr val="accent3">
                <a:lumMod val="60000"/>
              </a:schemeClr>
            </a:solidFill>
            <a:round/>
          </a:ln>
          <a:effectLst/>
        </c:spPr>
        <c:marker>
          <c:symbol val="none"/>
        </c:marker>
      </c:pivotFmt>
      <c:pivotFmt>
        <c:idx val="90"/>
        <c:spPr>
          <a:ln w="28575" cap="rnd">
            <a:solidFill>
              <a:schemeClr val="accent4">
                <a:lumMod val="60000"/>
              </a:schemeClr>
            </a:solidFill>
            <a:round/>
          </a:ln>
          <a:effectLst/>
        </c:spPr>
        <c:marker>
          <c:symbol val="none"/>
        </c:marker>
      </c:pivotFmt>
      <c:pivotFmt>
        <c:idx val="91"/>
        <c:spPr>
          <a:ln w="28575" cap="rnd">
            <a:solidFill>
              <a:schemeClr val="accent5">
                <a:lumMod val="60000"/>
              </a:schemeClr>
            </a:solidFill>
            <a:round/>
          </a:ln>
          <a:effectLst/>
        </c:spPr>
        <c:marker>
          <c:symbol val="none"/>
        </c:marker>
      </c:pivotFmt>
      <c:pivotFmt>
        <c:idx val="92"/>
        <c:spPr>
          <a:ln w="28575" cap="rnd">
            <a:solidFill>
              <a:schemeClr val="accent6">
                <a:lumMod val="60000"/>
              </a:schemeClr>
            </a:solidFill>
            <a:round/>
          </a:ln>
          <a:effectLst/>
        </c:spPr>
        <c:marker>
          <c:symbol val="none"/>
        </c:marker>
      </c:pivotFmt>
      <c:pivotFmt>
        <c:idx val="93"/>
        <c:marker>
          <c:symbol val="none"/>
        </c:marker>
      </c:pivotFmt>
      <c:pivotFmt>
        <c:idx val="94"/>
        <c:marker>
          <c:symbol val="none"/>
        </c:marker>
      </c:pivotFmt>
      <c:pivotFmt>
        <c:idx val="95"/>
        <c:marker>
          <c:symbol val="none"/>
        </c:marker>
      </c:pivotFmt>
      <c:pivotFmt>
        <c:idx val="96"/>
        <c:marker>
          <c:symbol val="none"/>
        </c:marker>
      </c:pivotFmt>
      <c:pivotFmt>
        <c:idx val="97"/>
        <c:marker>
          <c:symbol val="none"/>
        </c:marker>
      </c:pivotFmt>
      <c:pivotFmt>
        <c:idx val="98"/>
        <c:marker>
          <c:symbol val="none"/>
        </c:marker>
      </c:pivotFmt>
      <c:pivotFmt>
        <c:idx val="99"/>
        <c:marker>
          <c:symbol val="none"/>
        </c:marker>
      </c:pivotFmt>
      <c:pivotFmt>
        <c:idx val="100"/>
        <c:marker>
          <c:symbol val="none"/>
        </c:marker>
      </c:pivotFmt>
      <c:pivotFmt>
        <c:idx val="101"/>
        <c:marker>
          <c:symbol val="none"/>
        </c:marker>
      </c:pivotFmt>
      <c:pivotFmt>
        <c:idx val="102"/>
        <c:marker>
          <c:symbol val="none"/>
        </c:marker>
      </c:pivotFmt>
      <c:pivotFmt>
        <c:idx val="103"/>
        <c:marker>
          <c:symbol val="none"/>
        </c:marker>
      </c:pivotFmt>
      <c:pivotFmt>
        <c:idx val="104"/>
        <c:marker>
          <c:symbol val="none"/>
        </c:marker>
      </c:pivotFmt>
      <c:pivotFmt>
        <c:idx val="105"/>
        <c:marker>
          <c:symbol val="none"/>
        </c:marker>
      </c:pivotFmt>
      <c:pivotFmt>
        <c:idx val="106"/>
        <c:marker>
          <c:symbol val="none"/>
        </c:marker>
      </c:pivotFmt>
      <c:pivotFmt>
        <c:idx val="107"/>
        <c:marker>
          <c:symbol val="none"/>
        </c:marker>
      </c:pivotFmt>
      <c:pivotFmt>
        <c:idx val="108"/>
        <c:marker>
          <c:symbol val="none"/>
        </c:marker>
      </c:pivotFmt>
      <c:pivotFmt>
        <c:idx val="109"/>
        <c:marker>
          <c:symbol val="none"/>
        </c:marker>
      </c:pivotFmt>
      <c:pivotFmt>
        <c:idx val="110"/>
        <c:marker>
          <c:symbol val="none"/>
        </c:marker>
      </c:pivotFmt>
      <c:pivotFmt>
        <c:idx val="111"/>
        <c:marker>
          <c:symbol val="none"/>
        </c:marker>
      </c:pivotFmt>
      <c:pivotFmt>
        <c:idx val="112"/>
        <c:marker>
          <c:symbol val="none"/>
        </c:marker>
      </c:pivotFmt>
      <c:pivotFmt>
        <c:idx val="113"/>
        <c:marker>
          <c:symbol val="none"/>
        </c:marker>
      </c:pivotFmt>
      <c:pivotFmt>
        <c:idx val="114"/>
        <c:marker>
          <c:symbol val="none"/>
        </c:marker>
      </c:pivotFmt>
      <c:pivotFmt>
        <c:idx val="115"/>
        <c:marker>
          <c:symbol val="none"/>
        </c:marker>
      </c:pivotFmt>
      <c:pivotFmt>
        <c:idx val="116"/>
        <c:marker>
          <c:symbol val="none"/>
        </c:marker>
      </c:pivotFmt>
      <c:pivotFmt>
        <c:idx val="117"/>
        <c:marker>
          <c:symbol val="none"/>
        </c:marker>
      </c:pivotFmt>
      <c:pivotFmt>
        <c:idx val="118"/>
        <c:marker>
          <c:symbol val="none"/>
        </c:marker>
      </c:pivotFmt>
      <c:pivotFmt>
        <c:idx val="119"/>
        <c:marker>
          <c:symbol val="none"/>
        </c:marker>
      </c:pivotFmt>
      <c:pivotFmt>
        <c:idx val="120"/>
        <c:marker>
          <c:symbol val="none"/>
        </c:marker>
      </c:pivotFmt>
      <c:pivotFmt>
        <c:idx val="121"/>
        <c:marker>
          <c:symbol val="none"/>
        </c:marker>
      </c:pivotFmt>
      <c:pivotFmt>
        <c:idx val="122"/>
        <c:marker>
          <c:symbol val="none"/>
        </c:marker>
      </c:pivotFmt>
      <c:pivotFmt>
        <c:idx val="123"/>
        <c:marker>
          <c:symbol val="none"/>
        </c:marker>
      </c:pivotFmt>
      <c:pivotFmt>
        <c:idx val="124"/>
        <c:marker>
          <c:symbol val="none"/>
        </c:marker>
      </c:pivotFmt>
      <c:pivotFmt>
        <c:idx val="125"/>
        <c:marker>
          <c:symbol val="none"/>
        </c:marker>
      </c:pivotFmt>
      <c:pivotFmt>
        <c:idx val="126"/>
        <c:marker>
          <c:symbol val="none"/>
        </c:marker>
      </c:pivotFmt>
      <c:pivotFmt>
        <c:idx val="127"/>
        <c:marker>
          <c:symbol val="none"/>
        </c:marker>
      </c:pivotFmt>
      <c:pivotFmt>
        <c:idx val="128"/>
        <c:marker>
          <c:symbol val="none"/>
        </c:marker>
      </c:pivotFmt>
      <c:pivotFmt>
        <c:idx val="129"/>
        <c:marker>
          <c:symbol val="none"/>
        </c:marker>
      </c:pivotFmt>
      <c:pivotFmt>
        <c:idx val="130"/>
        <c:marker>
          <c:symbol val="none"/>
        </c:marker>
      </c:pivotFmt>
      <c:pivotFmt>
        <c:idx val="131"/>
        <c:marker>
          <c:symbol val="none"/>
        </c:marker>
      </c:pivotFmt>
      <c:pivotFmt>
        <c:idx val="132"/>
        <c:marker>
          <c:symbol val="none"/>
        </c:marker>
      </c:pivotFmt>
      <c:pivotFmt>
        <c:idx val="133"/>
        <c:marker>
          <c:symbol val="none"/>
        </c:marker>
      </c:pivotFmt>
      <c:pivotFmt>
        <c:idx val="134"/>
        <c:marker>
          <c:symbol val="none"/>
        </c:marker>
      </c:pivotFmt>
      <c:pivotFmt>
        <c:idx val="135"/>
        <c:marker>
          <c:symbol val="none"/>
        </c:marker>
      </c:pivotFmt>
      <c:pivotFmt>
        <c:idx val="136"/>
        <c:marker>
          <c:symbol val="none"/>
        </c:marker>
      </c:pivotFmt>
      <c:pivotFmt>
        <c:idx val="137"/>
        <c:marker>
          <c:symbol val="none"/>
        </c:marker>
      </c:pivotFmt>
      <c:pivotFmt>
        <c:idx val="138"/>
        <c:marker>
          <c:symbol val="none"/>
        </c:marker>
      </c:pivotFmt>
      <c:pivotFmt>
        <c:idx val="139"/>
        <c:marker>
          <c:symbol val="none"/>
        </c:marker>
      </c:pivotFmt>
      <c:pivotFmt>
        <c:idx val="140"/>
        <c:marker>
          <c:symbol val="none"/>
        </c:marker>
      </c:pivotFmt>
      <c:pivotFmt>
        <c:idx val="141"/>
        <c:marker>
          <c:symbol val="none"/>
        </c:marker>
      </c:pivotFmt>
      <c:pivotFmt>
        <c:idx val="142"/>
        <c:spPr>
          <a:solidFill>
            <a:srgbClr val="FF0000"/>
          </a:solidFill>
          <a:ln w="57150">
            <a:solidFill>
              <a:srgbClr val="FF0000"/>
            </a:solidFill>
          </a:ln>
        </c:spPr>
      </c:pivotFmt>
      <c:pivotFmt>
        <c:idx val="143"/>
        <c:spPr>
          <a:solidFill>
            <a:srgbClr val="FF0000"/>
          </a:solidFill>
          <a:ln w="57150">
            <a:solidFill>
              <a:srgbClr val="FF0000"/>
            </a:solidFill>
          </a:ln>
        </c:spPr>
      </c:pivotFmt>
      <c:pivotFmt>
        <c:idx val="144"/>
        <c:spPr>
          <a:solidFill>
            <a:srgbClr val="FF0000"/>
          </a:solidFill>
          <a:ln w="57150">
            <a:solidFill>
              <a:srgbClr val="FF0000"/>
            </a:solidFill>
          </a:ln>
        </c:spPr>
      </c:pivotFmt>
      <c:pivotFmt>
        <c:idx val="145"/>
        <c:spPr>
          <a:solidFill>
            <a:srgbClr val="FF0000"/>
          </a:solidFill>
          <a:ln w="57150">
            <a:solidFill>
              <a:srgbClr val="FF0000"/>
            </a:solidFill>
          </a:ln>
        </c:spPr>
      </c:pivotFmt>
      <c:pivotFmt>
        <c:idx val="146"/>
        <c:spPr>
          <a:solidFill>
            <a:srgbClr val="FF0000"/>
          </a:solidFill>
          <a:ln w="57150">
            <a:solidFill>
              <a:srgbClr val="FF0000"/>
            </a:solidFill>
          </a:ln>
        </c:spPr>
      </c:pivotFmt>
      <c:pivotFmt>
        <c:idx val="147"/>
        <c:spPr>
          <a:solidFill>
            <a:srgbClr val="FF0000"/>
          </a:solidFill>
          <a:ln w="57150">
            <a:solidFill>
              <a:srgbClr val="FF0000"/>
            </a:solidFill>
          </a:ln>
        </c:spPr>
      </c:pivotFmt>
      <c:pivotFmt>
        <c:idx val="148"/>
        <c:spPr>
          <a:solidFill>
            <a:srgbClr val="FF0000"/>
          </a:solidFill>
          <a:ln w="57150">
            <a:solidFill>
              <a:srgbClr val="FF0000"/>
            </a:solidFill>
          </a:ln>
        </c:spPr>
      </c:pivotFmt>
      <c:pivotFmt>
        <c:idx val="149"/>
        <c:spPr>
          <a:solidFill>
            <a:srgbClr val="FF0000"/>
          </a:solidFill>
          <a:ln w="57150">
            <a:solidFill>
              <a:srgbClr val="FF0000"/>
            </a:solidFill>
          </a:ln>
        </c:spPr>
      </c:pivotFmt>
      <c:pivotFmt>
        <c:idx val="150"/>
        <c:spPr>
          <a:solidFill>
            <a:srgbClr val="FF0000"/>
          </a:solidFill>
          <a:ln w="57150">
            <a:solidFill>
              <a:srgbClr val="FF0000"/>
            </a:solidFill>
          </a:ln>
        </c:spPr>
      </c:pivotFmt>
      <c:pivotFmt>
        <c:idx val="151"/>
        <c:spPr>
          <a:solidFill>
            <a:srgbClr val="FF0000"/>
          </a:solidFill>
          <a:ln w="57150">
            <a:solidFill>
              <a:srgbClr val="FF0000"/>
            </a:solidFill>
          </a:ln>
        </c:spPr>
      </c:pivotFmt>
      <c:pivotFmt>
        <c:idx val="152"/>
        <c:spPr>
          <a:solidFill>
            <a:srgbClr val="FF0000"/>
          </a:solidFill>
          <a:ln w="57150">
            <a:solidFill>
              <a:srgbClr val="FF0000"/>
            </a:solidFill>
          </a:ln>
        </c:spPr>
      </c:pivotFmt>
      <c:pivotFmt>
        <c:idx val="153"/>
        <c:spPr>
          <a:solidFill>
            <a:srgbClr val="FF0000"/>
          </a:solidFill>
          <a:ln w="57150">
            <a:solidFill>
              <a:srgbClr val="FF0000"/>
            </a:solidFill>
          </a:ln>
        </c:spPr>
      </c:pivotFmt>
      <c:pivotFmt>
        <c:idx val="154"/>
        <c:spPr>
          <a:solidFill>
            <a:srgbClr val="FF0000"/>
          </a:solidFill>
          <a:ln w="57150">
            <a:solidFill>
              <a:srgbClr val="FF0000"/>
            </a:solidFill>
          </a:ln>
        </c:spPr>
      </c:pivotFmt>
      <c:pivotFmt>
        <c:idx val="155"/>
        <c:spPr>
          <a:solidFill>
            <a:srgbClr val="FF0000"/>
          </a:solidFill>
          <a:ln w="57150">
            <a:solidFill>
              <a:srgbClr val="FF0000"/>
            </a:solidFill>
          </a:ln>
        </c:spPr>
      </c:pivotFmt>
      <c:pivotFmt>
        <c:idx val="156"/>
        <c:spPr>
          <a:solidFill>
            <a:srgbClr val="FF0000"/>
          </a:solidFill>
          <a:ln w="57150">
            <a:solidFill>
              <a:srgbClr val="FF0000"/>
            </a:solidFill>
          </a:ln>
        </c:spPr>
      </c:pivotFmt>
      <c:pivotFmt>
        <c:idx val="157"/>
        <c:spPr>
          <a:solidFill>
            <a:srgbClr val="FF0000"/>
          </a:solidFill>
          <a:ln w="57150">
            <a:solidFill>
              <a:srgbClr val="FF0000"/>
            </a:solidFill>
          </a:ln>
        </c:spPr>
      </c:pivotFmt>
      <c:pivotFmt>
        <c:idx val="158"/>
        <c:spPr>
          <a:solidFill>
            <a:srgbClr val="FF0000"/>
          </a:solidFill>
          <a:ln w="57150">
            <a:solidFill>
              <a:srgbClr val="FF0000"/>
            </a:solidFill>
          </a:ln>
        </c:spPr>
      </c:pivotFmt>
      <c:pivotFmt>
        <c:idx val="159"/>
        <c:spPr>
          <a:solidFill>
            <a:srgbClr val="FF0000"/>
          </a:solidFill>
          <a:ln w="57150">
            <a:solidFill>
              <a:srgbClr val="FF0000"/>
            </a:solidFill>
          </a:ln>
        </c:spPr>
      </c:pivotFmt>
      <c:pivotFmt>
        <c:idx val="160"/>
        <c:spPr>
          <a:ln w="57150"/>
        </c:spPr>
        <c:marker>
          <c:symbol val="none"/>
        </c:marker>
      </c:pivotFmt>
      <c:pivotFmt>
        <c:idx val="161"/>
        <c:spPr>
          <a:solidFill>
            <a:srgbClr val="FF0000"/>
          </a:solidFill>
          <a:ln w="57150">
            <a:solidFill>
              <a:srgbClr val="FF0000"/>
            </a:solidFill>
          </a:ln>
        </c:spPr>
      </c:pivotFmt>
      <c:pivotFmt>
        <c:idx val="162"/>
        <c:spPr>
          <a:solidFill>
            <a:srgbClr val="FF0000"/>
          </a:solidFill>
          <a:ln w="57150">
            <a:solidFill>
              <a:srgbClr val="FF0000"/>
            </a:solidFill>
          </a:ln>
        </c:spPr>
      </c:pivotFmt>
      <c:pivotFmt>
        <c:idx val="163"/>
        <c:spPr>
          <a:solidFill>
            <a:srgbClr val="FF0000"/>
          </a:solidFill>
          <a:ln w="57150">
            <a:solidFill>
              <a:srgbClr val="FF0000"/>
            </a:solidFill>
          </a:ln>
        </c:spPr>
      </c:pivotFmt>
      <c:pivotFmt>
        <c:idx val="164"/>
        <c:spPr>
          <a:solidFill>
            <a:srgbClr val="FF0000"/>
          </a:solidFill>
          <a:ln w="57150">
            <a:solidFill>
              <a:srgbClr val="FF0000"/>
            </a:solidFill>
          </a:ln>
        </c:spPr>
      </c:pivotFmt>
      <c:pivotFmt>
        <c:idx val="165"/>
        <c:spPr>
          <a:solidFill>
            <a:srgbClr val="FF0000"/>
          </a:solidFill>
          <a:ln w="57150">
            <a:solidFill>
              <a:srgbClr val="FF0000"/>
            </a:solidFill>
          </a:ln>
        </c:spPr>
      </c:pivotFmt>
      <c:pivotFmt>
        <c:idx val="166"/>
        <c:spPr>
          <a:solidFill>
            <a:srgbClr val="FF0000"/>
          </a:solidFill>
          <a:ln w="57150">
            <a:solidFill>
              <a:srgbClr val="FF0000"/>
            </a:solidFill>
          </a:ln>
        </c:spPr>
      </c:pivotFmt>
      <c:pivotFmt>
        <c:idx val="167"/>
        <c:spPr>
          <a:solidFill>
            <a:srgbClr val="FF0000"/>
          </a:solidFill>
          <a:ln w="57150">
            <a:solidFill>
              <a:srgbClr val="FF0000"/>
            </a:solidFill>
          </a:ln>
        </c:spPr>
      </c:pivotFmt>
      <c:pivotFmt>
        <c:idx val="168"/>
        <c:spPr>
          <a:solidFill>
            <a:srgbClr val="FF0000"/>
          </a:solidFill>
          <a:ln w="57150">
            <a:solidFill>
              <a:srgbClr val="FF0000"/>
            </a:solidFill>
          </a:ln>
        </c:spPr>
      </c:pivotFmt>
      <c:pivotFmt>
        <c:idx val="169"/>
        <c:spPr>
          <a:solidFill>
            <a:srgbClr val="FF0000"/>
          </a:solidFill>
          <a:ln w="57150">
            <a:solidFill>
              <a:srgbClr val="FF0000"/>
            </a:solidFill>
          </a:ln>
        </c:spPr>
      </c:pivotFmt>
      <c:pivotFmt>
        <c:idx val="170"/>
        <c:spPr>
          <a:solidFill>
            <a:srgbClr val="FF0000"/>
          </a:solidFill>
          <a:ln w="57150">
            <a:solidFill>
              <a:srgbClr val="FF0000"/>
            </a:solidFill>
          </a:ln>
        </c:spPr>
      </c:pivotFmt>
      <c:pivotFmt>
        <c:idx val="171"/>
        <c:spPr>
          <a:solidFill>
            <a:srgbClr val="FF0000"/>
          </a:solidFill>
          <a:ln w="57150">
            <a:solidFill>
              <a:srgbClr val="FF0000"/>
            </a:solidFill>
          </a:ln>
        </c:spPr>
      </c:pivotFmt>
      <c:pivotFmt>
        <c:idx val="172"/>
        <c:spPr>
          <a:solidFill>
            <a:srgbClr val="FF0000"/>
          </a:solidFill>
          <a:ln w="57150">
            <a:solidFill>
              <a:srgbClr val="FF0000"/>
            </a:solidFill>
          </a:ln>
        </c:spPr>
      </c:pivotFmt>
      <c:pivotFmt>
        <c:idx val="173"/>
        <c:spPr>
          <a:solidFill>
            <a:srgbClr val="FF0000"/>
          </a:solidFill>
          <a:ln w="57150">
            <a:solidFill>
              <a:srgbClr val="FF0000"/>
            </a:solidFill>
          </a:ln>
        </c:spPr>
      </c:pivotFmt>
      <c:pivotFmt>
        <c:idx val="174"/>
        <c:spPr>
          <a:solidFill>
            <a:srgbClr val="FF0000"/>
          </a:solidFill>
          <a:ln w="57150">
            <a:solidFill>
              <a:srgbClr val="FF0000"/>
            </a:solidFill>
          </a:ln>
        </c:spPr>
      </c:pivotFmt>
      <c:pivotFmt>
        <c:idx val="175"/>
        <c:spPr>
          <a:solidFill>
            <a:srgbClr val="FF0000"/>
          </a:solidFill>
          <a:ln w="57150">
            <a:solidFill>
              <a:srgbClr val="FF0000"/>
            </a:solidFill>
          </a:ln>
        </c:spPr>
      </c:pivotFmt>
      <c:pivotFmt>
        <c:idx val="176"/>
        <c:spPr>
          <a:solidFill>
            <a:srgbClr val="FF0000"/>
          </a:solidFill>
          <a:ln w="57150">
            <a:solidFill>
              <a:srgbClr val="FF0000"/>
            </a:solidFill>
          </a:ln>
        </c:spPr>
      </c:pivotFmt>
      <c:pivotFmt>
        <c:idx val="177"/>
        <c:spPr>
          <a:solidFill>
            <a:srgbClr val="FF0000"/>
          </a:solidFill>
          <a:ln w="57150">
            <a:solidFill>
              <a:srgbClr val="FF0000"/>
            </a:solidFill>
          </a:ln>
        </c:spPr>
      </c:pivotFmt>
      <c:pivotFmt>
        <c:idx val="178"/>
        <c:spPr>
          <a:solidFill>
            <a:srgbClr val="FF0000"/>
          </a:solidFill>
          <a:ln w="57150">
            <a:solidFill>
              <a:srgbClr val="FF0000"/>
            </a:solidFill>
          </a:ln>
        </c:spPr>
      </c:pivotFmt>
      <c:pivotFmt>
        <c:idx val="179"/>
        <c:spPr>
          <a:ln w="57150"/>
        </c:spPr>
        <c:marker>
          <c:symbol val="none"/>
        </c:marker>
      </c:pivotFmt>
      <c:pivotFmt>
        <c:idx val="180"/>
        <c:spPr>
          <a:solidFill>
            <a:srgbClr val="FF0000"/>
          </a:solidFill>
          <a:ln w="57150">
            <a:solidFill>
              <a:srgbClr val="FF0000"/>
            </a:solidFill>
          </a:ln>
        </c:spPr>
      </c:pivotFmt>
      <c:pivotFmt>
        <c:idx val="181"/>
        <c:spPr>
          <a:solidFill>
            <a:srgbClr val="FF0000"/>
          </a:solidFill>
          <a:ln w="57150">
            <a:solidFill>
              <a:srgbClr val="FF0000"/>
            </a:solidFill>
          </a:ln>
        </c:spPr>
      </c:pivotFmt>
      <c:pivotFmt>
        <c:idx val="182"/>
        <c:spPr>
          <a:solidFill>
            <a:srgbClr val="FF0000"/>
          </a:solidFill>
          <a:ln w="57150">
            <a:solidFill>
              <a:srgbClr val="FF0000"/>
            </a:solidFill>
          </a:ln>
        </c:spPr>
      </c:pivotFmt>
      <c:pivotFmt>
        <c:idx val="183"/>
        <c:spPr>
          <a:solidFill>
            <a:srgbClr val="FF0000"/>
          </a:solidFill>
          <a:ln w="57150">
            <a:solidFill>
              <a:srgbClr val="FF0000"/>
            </a:solidFill>
          </a:ln>
        </c:spPr>
      </c:pivotFmt>
      <c:pivotFmt>
        <c:idx val="184"/>
        <c:spPr>
          <a:solidFill>
            <a:srgbClr val="FF0000"/>
          </a:solidFill>
          <a:ln w="57150">
            <a:solidFill>
              <a:srgbClr val="FF0000"/>
            </a:solidFill>
          </a:ln>
        </c:spPr>
      </c:pivotFmt>
      <c:pivotFmt>
        <c:idx val="185"/>
        <c:spPr>
          <a:solidFill>
            <a:srgbClr val="FF0000"/>
          </a:solidFill>
          <a:ln w="57150">
            <a:solidFill>
              <a:srgbClr val="FF0000"/>
            </a:solidFill>
          </a:ln>
        </c:spPr>
      </c:pivotFmt>
      <c:pivotFmt>
        <c:idx val="186"/>
        <c:spPr>
          <a:solidFill>
            <a:srgbClr val="FF0000"/>
          </a:solidFill>
          <a:ln w="57150">
            <a:solidFill>
              <a:srgbClr val="FF0000"/>
            </a:solidFill>
          </a:ln>
        </c:spPr>
      </c:pivotFmt>
      <c:pivotFmt>
        <c:idx val="187"/>
        <c:spPr>
          <a:solidFill>
            <a:srgbClr val="FF0000"/>
          </a:solidFill>
          <a:ln w="57150">
            <a:solidFill>
              <a:srgbClr val="FF0000"/>
            </a:solidFill>
          </a:ln>
        </c:spPr>
      </c:pivotFmt>
      <c:pivotFmt>
        <c:idx val="188"/>
        <c:spPr>
          <a:solidFill>
            <a:srgbClr val="FF0000"/>
          </a:solidFill>
          <a:ln w="57150">
            <a:solidFill>
              <a:srgbClr val="FF0000"/>
            </a:solidFill>
          </a:ln>
        </c:spPr>
      </c:pivotFmt>
      <c:pivotFmt>
        <c:idx val="189"/>
        <c:spPr>
          <a:solidFill>
            <a:srgbClr val="FF0000"/>
          </a:solidFill>
          <a:ln w="57150">
            <a:solidFill>
              <a:srgbClr val="FF0000"/>
            </a:solidFill>
          </a:ln>
        </c:spPr>
      </c:pivotFmt>
      <c:pivotFmt>
        <c:idx val="190"/>
        <c:spPr>
          <a:solidFill>
            <a:srgbClr val="FF0000"/>
          </a:solidFill>
          <a:ln w="57150">
            <a:solidFill>
              <a:srgbClr val="FF0000"/>
            </a:solidFill>
          </a:ln>
        </c:spPr>
      </c:pivotFmt>
      <c:pivotFmt>
        <c:idx val="191"/>
        <c:spPr>
          <a:solidFill>
            <a:srgbClr val="FF0000"/>
          </a:solidFill>
          <a:ln w="57150">
            <a:solidFill>
              <a:srgbClr val="FF0000"/>
            </a:solidFill>
          </a:ln>
        </c:spPr>
      </c:pivotFmt>
      <c:pivotFmt>
        <c:idx val="192"/>
        <c:spPr>
          <a:solidFill>
            <a:srgbClr val="FF0000"/>
          </a:solidFill>
          <a:ln w="57150">
            <a:solidFill>
              <a:srgbClr val="FF0000"/>
            </a:solidFill>
          </a:ln>
        </c:spPr>
      </c:pivotFmt>
      <c:pivotFmt>
        <c:idx val="193"/>
        <c:spPr>
          <a:solidFill>
            <a:srgbClr val="FF0000"/>
          </a:solidFill>
          <a:ln w="57150">
            <a:solidFill>
              <a:srgbClr val="FF0000"/>
            </a:solidFill>
          </a:ln>
        </c:spPr>
      </c:pivotFmt>
      <c:pivotFmt>
        <c:idx val="194"/>
        <c:spPr>
          <a:solidFill>
            <a:srgbClr val="FF0000"/>
          </a:solidFill>
          <a:ln w="57150">
            <a:solidFill>
              <a:srgbClr val="FF0000"/>
            </a:solidFill>
          </a:ln>
        </c:spPr>
      </c:pivotFmt>
      <c:pivotFmt>
        <c:idx val="195"/>
        <c:spPr>
          <a:solidFill>
            <a:srgbClr val="FF0000"/>
          </a:solidFill>
          <a:ln w="57150">
            <a:solidFill>
              <a:srgbClr val="FF0000"/>
            </a:solidFill>
          </a:ln>
        </c:spPr>
      </c:pivotFmt>
      <c:pivotFmt>
        <c:idx val="196"/>
        <c:spPr>
          <a:solidFill>
            <a:srgbClr val="FF0000"/>
          </a:solidFill>
          <a:ln w="57150">
            <a:solidFill>
              <a:srgbClr val="FF0000"/>
            </a:solidFill>
          </a:ln>
        </c:spPr>
      </c:pivotFmt>
      <c:pivotFmt>
        <c:idx val="197"/>
        <c:spPr>
          <a:solidFill>
            <a:srgbClr val="FF0000"/>
          </a:solidFill>
          <a:ln w="57150">
            <a:solidFill>
              <a:srgbClr val="FF0000"/>
            </a:solidFill>
          </a:ln>
        </c:spPr>
      </c:pivotFmt>
    </c:pivotFmts>
    <c:plotArea>
      <c:layout/>
      <c:barChart>
        <c:barDir val="col"/>
        <c:grouping val="clustered"/>
        <c:varyColors val="0"/>
        <c:ser>
          <c:idx val="0"/>
          <c:order val="0"/>
          <c:tx>
            <c:strRef>
              <c:f>NrAchizitii!$B$5</c:f>
              <c:strCache>
                <c:ptCount val="1"/>
                <c:pt idx="0">
                  <c:v>Total</c:v>
                </c:pt>
              </c:strCache>
            </c:strRef>
          </c:tx>
          <c:spPr>
            <a:ln w="57150"/>
          </c:spPr>
          <c:invertIfNegative val="0"/>
          <c:dPt>
            <c:idx val="0"/>
            <c:invertIfNegative val="0"/>
            <c:bubble3D val="0"/>
            <c:spPr>
              <a:solidFill>
                <a:srgbClr val="FF0000"/>
              </a:solidFill>
              <a:ln w="57150">
                <a:solidFill>
                  <a:srgbClr val="FF0000"/>
                </a:solidFill>
              </a:ln>
            </c:spPr>
          </c:dPt>
          <c:dPt>
            <c:idx val="1"/>
            <c:invertIfNegative val="0"/>
            <c:bubble3D val="0"/>
            <c:spPr>
              <a:solidFill>
                <a:srgbClr val="FF0000"/>
              </a:solidFill>
              <a:ln w="57150">
                <a:solidFill>
                  <a:srgbClr val="FF0000"/>
                </a:solidFill>
              </a:ln>
            </c:spPr>
          </c:dPt>
          <c:dPt>
            <c:idx val="2"/>
            <c:invertIfNegative val="0"/>
            <c:bubble3D val="0"/>
            <c:spPr>
              <a:solidFill>
                <a:srgbClr val="FF0000"/>
              </a:solidFill>
              <a:ln w="57150">
                <a:solidFill>
                  <a:srgbClr val="FF0000"/>
                </a:solidFill>
              </a:ln>
            </c:spPr>
          </c:dPt>
          <c:dPt>
            <c:idx val="12"/>
            <c:invertIfNegative val="0"/>
            <c:bubble3D val="0"/>
            <c:spPr>
              <a:solidFill>
                <a:srgbClr val="FF0000"/>
              </a:solidFill>
              <a:ln w="57150">
                <a:solidFill>
                  <a:srgbClr val="FF0000"/>
                </a:solidFill>
              </a:ln>
            </c:spPr>
          </c:dPt>
          <c:dPt>
            <c:idx val="13"/>
            <c:invertIfNegative val="0"/>
            <c:bubble3D val="0"/>
            <c:spPr>
              <a:solidFill>
                <a:srgbClr val="FF0000"/>
              </a:solidFill>
              <a:ln w="57150">
                <a:solidFill>
                  <a:srgbClr val="FF0000"/>
                </a:solidFill>
              </a:ln>
            </c:spPr>
          </c:dPt>
          <c:dPt>
            <c:idx val="14"/>
            <c:invertIfNegative val="0"/>
            <c:bubble3D val="0"/>
            <c:spPr>
              <a:solidFill>
                <a:srgbClr val="FF0000"/>
              </a:solidFill>
              <a:ln w="57150">
                <a:solidFill>
                  <a:srgbClr val="FF0000"/>
                </a:solidFill>
              </a:ln>
            </c:spPr>
          </c:dPt>
          <c:dPt>
            <c:idx val="24"/>
            <c:invertIfNegative val="0"/>
            <c:bubble3D val="0"/>
            <c:spPr>
              <a:solidFill>
                <a:srgbClr val="FF0000"/>
              </a:solidFill>
              <a:ln w="57150">
                <a:solidFill>
                  <a:srgbClr val="FF0000"/>
                </a:solidFill>
              </a:ln>
            </c:spPr>
          </c:dPt>
          <c:dPt>
            <c:idx val="25"/>
            <c:invertIfNegative val="0"/>
            <c:bubble3D val="0"/>
            <c:spPr>
              <a:solidFill>
                <a:srgbClr val="FF0000"/>
              </a:solidFill>
              <a:ln w="57150">
                <a:solidFill>
                  <a:srgbClr val="FF0000"/>
                </a:solidFill>
              </a:ln>
            </c:spPr>
          </c:dPt>
          <c:dPt>
            <c:idx val="26"/>
            <c:invertIfNegative val="0"/>
            <c:bubble3D val="0"/>
            <c:spPr>
              <a:solidFill>
                <a:srgbClr val="FF0000"/>
              </a:solidFill>
              <a:ln w="57150">
                <a:solidFill>
                  <a:srgbClr val="FF0000"/>
                </a:solidFill>
              </a:ln>
            </c:spPr>
          </c:dPt>
          <c:dPt>
            <c:idx val="36"/>
            <c:invertIfNegative val="0"/>
            <c:bubble3D val="0"/>
            <c:spPr>
              <a:solidFill>
                <a:srgbClr val="FF0000"/>
              </a:solidFill>
              <a:ln w="57150">
                <a:solidFill>
                  <a:srgbClr val="FF0000"/>
                </a:solidFill>
              </a:ln>
            </c:spPr>
          </c:dPt>
          <c:dPt>
            <c:idx val="37"/>
            <c:invertIfNegative val="0"/>
            <c:bubble3D val="0"/>
            <c:spPr>
              <a:solidFill>
                <a:srgbClr val="FF0000"/>
              </a:solidFill>
              <a:ln w="57150">
                <a:solidFill>
                  <a:srgbClr val="FF0000"/>
                </a:solidFill>
              </a:ln>
            </c:spPr>
          </c:dPt>
          <c:dPt>
            <c:idx val="38"/>
            <c:invertIfNegative val="0"/>
            <c:bubble3D val="0"/>
            <c:spPr>
              <a:solidFill>
                <a:srgbClr val="FF0000"/>
              </a:solidFill>
              <a:ln w="57150">
                <a:solidFill>
                  <a:srgbClr val="FF0000"/>
                </a:solidFill>
              </a:ln>
            </c:spPr>
          </c:dPt>
          <c:dPt>
            <c:idx val="48"/>
            <c:invertIfNegative val="0"/>
            <c:bubble3D val="0"/>
            <c:spPr>
              <a:solidFill>
                <a:srgbClr val="FF0000"/>
              </a:solidFill>
              <a:ln w="57150">
                <a:solidFill>
                  <a:srgbClr val="FF0000"/>
                </a:solidFill>
              </a:ln>
            </c:spPr>
          </c:dPt>
          <c:dPt>
            <c:idx val="49"/>
            <c:invertIfNegative val="0"/>
            <c:bubble3D val="0"/>
            <c:spPr>
              <a:solidFill>
                <a:srgbClr val="FF0000"/>
              </a:solidFill>
              <a:ln w="57150">
                <a:solidFill>
                  <a:srgbClr val="FF0000"/>
                </a:solidFill>
              </a:ln>
            </c:spPr>
          </c:dPt>
          <c:dPt>
            <c:idx val="50"/>
            <c:invertIfNegative val="0"/>
            <c:bubble3D val="0"/>
            <c:spPr>
              <a:solidFill>
                <a:srgbClr val="FF0000"/>
              </a:solidFill>
              <a:ln w="57150">
                <a:solidFill>
                  <a:srgbClr val="FF0000"/>
                </a:solidFill>
              </a:ln>
            </c:spPr>
          </c:dPt>
          <c:dPt>
            <c:idx val="60"/>
            <c:invertIfNegative val="0"/>
            <c:bubble3D val="0"/>
            <c:spPr>
              <a:solidFill>
                <a:srgbClr val="FF0000"/>
              </a:solidFill>
              <a:ln w="57150">
                <a:solidFill>
                  <a:srgbClr val="FF0000"/>
                </a:solidFill>
              </a:ln>
            </c:spPr>
          </c:dPt>
          <c:dPt>
            <c:idx val="61"/>
            <c:invertIfNegative val="0"/>
            <c:bubble3D val="0"/>
            <c:spPr>
              <a:solidFill>
                <a:srgbClr val="FF0000"/>
              </a:solidFill>
              <a:ln w="57150">
                <a:solidFill>
                  <a:srgbClr val="FF0000"/>
                </a:solidFill>
              </a:ln>
            </c:spPr>
          </c:dPt>
          <c:dPt>
            <c:idx val="62"/>
            <c:invertIfNegative val="0"/>
            <c:bubble3D val="0"/>
            <c:spPr>
              <a:solidFill>
                <a:srgbClr val="FF0000"/>
              </a:solidFill>
              <a:ln w="57150">
                <a:solidFill>
                  <a:srgbClr val="FF0000"/>
                </a:solidFill>
              </a:ln>
            </c:spPr>
          </c:dPt>
          <c:cat>
            <c:multiLvlStrRef>
              <c:f>NrAchizitii!$A$6:$A$81</c:f>
              <c:multiLvlStrCache>
                <c:ptCount val="69"/>
                <c:lvl>
                  <c:pt idx="0">
                    <c:v>1</c:v>
                  </c:pt>
                  <c:pt idx="1">
                    <c:v>2</c:v>
                  </c:pt>
                  <c:pt idx="2">
                    <c:v>3</c:v>
                  </c:pt>
                  <c:pt idx="3">
                    <c:v>4</c:v>
                  </c:pt>
                  <c:pt idx="4">
                    <c:v>5</c:v>
                  </c:pt>
                  <c:pt idx="5">
                    <c:v>6</c:v>
                  </c:pt>
                  <c:pt idx="6">
                    <c:v>7</c:v>
                  </c:pt>
                  <c:pt idx="7">
                    <c:v>8</c:v>
                  </c:pt>
                  <c:pt idx="8">
                    <c:v>9</c:v>
                  </c:pt>
                  <c:pt idx="9">
                    <c:v>10</c:v>
                  </c:pt>
                  <c:pt idx="10">
                    <c:v>11</c:v>
                  </c:pt>
                  <c:pt idx="11">
                    <c:v>12</c:v>
                  </c:pt>
                  <c:pt idx="12">
                    <c:v>1</c:v>
                  </c:pt>
                  <c:pt idx="13">
                    <c:v>2</c:v>
                  </c:pt>
                  <c:pt idx="14">
                    <c:v>3</c:v>
                  </c:pt>
                  <c:pt idx="15">
                    <c:v>4</c:v>
                  </c:pt>
                  <c:pt idx="16">
                    <c:v>5</c:v>
                  </c:pt>
                  <c:pt idx="17">
                    <c:v>6</c:v>
                  </c:pt>
                  <c:pt idx="18">
                    <c:v>7</c:v>
                  </c:pt>
                  <c:pt idx="19">
                    <c:v>8</c:v>
                  </c:pt>
                  <c:pt idx="20">
                    <c:v>9</c:v>
                  </c:pt>
                  <c:pt idx="21">
                    <c:v>10</c:v>
                  </c:pt>
                  <c:pt idx="22">
                    <c:v>11</c:v>
                  </c:pt>
                  <c:pt idx="23">
                    <c:v>12</c:v>
                  </c:pt>
                  <c:pt idx="24">
                    <c:v>1</c:v>
                  </c:pt>
                  <c:pt idx="25">
                    <c:v>2</c:v>
                  </c:pt>
                  <c:pt idx="26">
                    <c:v>3</c:v>
                  </c:pt>
                  <c:pt idx="27">
                    <c:v>4</c:v>
                  </c:pt>
                  <c:pt idx="28">
                    <c:v>5</c:v>
                  </c:pt>
                  <c:pt idx="29">
                    <c:v>6</c:v>
                  </c:pt>
                  <c:pt idx="30">
                    <c:v>7</c:v>
                  </c:pt>
                  <c:pt idx="31">
                    <c:v>8</c:v>
                  </c:pt>
                  <c:pt idx="32">
                    <c:v>9</c:v>
                  </c:pt>
                  <c:pt idx="33">
                    <c:v>10</c:v>
                  </c:pt>
                  <c:pt idx="34">
                    <c:v>11</c:v>
                  </c:pt>
                  <c:pt idx="35">
                    <c:v>12</c:v>
                  </c:pt>
                  <c:pt idx="36">
                    <c:v>1</c:v>
                  </c:pt>
                  <c:pt idx="37">
                    <c:v>2</c:v>
                  </c:pt>
                  <c:pt idx="38">
                    <c:v>3</c:v>
                  </c:pt>
                  <c:pt idx="39">
                    <c:v>4</c:v>
                  </c:pt>
                  <c:pt idx="40">
                    <c:v>5</c:v>
                  </c:pt>
                  <c:pt idx="41">
                    <c:v>6</c:v>
                  </c:pt>
                  <c:pt idx="42">
                    <c:v>7</c:v>
                  </c:pt>
                  <c:pt idx="43">
                    <c:v>8</c:v>
                  </c:pt>
                  <c:pt idx="44">
                    <c:v>9</c:v>
                  </c:pt>
                  <c:pt idx="45">
                    <c:v>10</c:v>
                  </c:pt>
                  <c:pt idx="46">
                    <c:v>11</c:v>
                  </c:pt>
                  <c:pt idx="47">
                    <c:v>12</c:v>
                  </c:pt>
                  <c:pt idx="48">
                    <c:v>1</c:v>
                  </c:pt>
                  <c:pt idx="49">
                    <c:v>2</c:v>
                  </c:pt>
                  <c:pt idx="50">
                    <c:v>3</c:v>
                  </c:pt>
                  <c:pt idx="51">
                    <c:v>4</c:v>
                  </c:pt>
                  <c:pt idx="52">
                    <c:v>5</c:v>
                  </c:pt>
                  <c:pt idx="53">
                    <c:v>6</c:v>
                  </c:pt>
                  <c:pt idx="54">
                    <c:v>7</c:v>
                  </c:pt>
                  <c:pt idx="55">
                    <c:v>8</c:v>
                  </c:pt>
                  <c:pt idx="56">
                    <c:v>9</c:v>
                  </c:pt>
                  <c:pt idx="57">
                    <c:v>10</c:v>
                  </c:pt>
                  <c:pt idx="58">
                    <c:v>11</c:v>
                  </c:pt>
                  <c:pt idx="59">
                    <c:v>12</c:v>
                  </c:pt>
                  <c:pt idx="60">
                    <c:v>1</c:v>
                  </c:pt>
                  <c:pt idx="61">
                    <c:v>2</c:v>
                  </c:pt>
                  <c:pt idx="62">
                    <c:v>3</c:v>
                  </c:pt>
                  <c:pt idx="63">
                    <c:v>4</c:v>
                  </c:pt>
                  <c:pt idx="64">
                    <c:v>5</c:v>
                  </c:pt>
                  <c:pt idx="65">
                    <c:v>6</c:v>
                  </c:pt>
                  <c:pt idx="66">
                    <c:v>7</c:v>
                  </c:pt>
                  <c:pt idx="67">
                    <c:v>8</c:v>
                  </c:pt>
                  <c:pt idx="68">
                    <c:v>9</c:v>
                  </c:pt>
                </c:lvl>
                <c:lvl>
                  <c:pt idx="0">
                    <c:v>2012</c:v>
                  </c:pt>
                  <c:pt idx="12">
                    <c:v>2013</c:v>
                  </c:pt>
                  <c:pt idx="24">
                    <c:v>2014</c:v>
                  </c:pt>
                  <c:pt idx="36">
                    <c:v>2015</c:v>
                  </c:pt>
                  <c:pt idx="48">
                    <c:v>2016</c:v>
                  </c:pt>
                  <c:pt idx="60">
                    <c:v>2017</c:v>
                  </c:pt>
                </c:lvl>
              </c:multiLvlStrCache>
            </c:multiLvlStrRef>
          </c:cat>
          <c:val>
            <c:numRef>
              <c:f>NrAchizitii!$B$6:$B$81</c:f>
              <c:numCache>
                <c:formatCode>General</c:formatCode>
                <c:ptCount val="69"/>
                <c:pt idx="0">
                  <c:v>181.0</c:v>
                </c:pt>
                <c:pt idx="1">
                  <c:v>440.0</c:v>
                </c:pt>
                <c:pt idx="2">
                  <c:v>553.0</c:v>
                </c:pt>
                <c:pt idx="3">
                  <c:v>426.0</c:v>
                </c:pt>
                <c:pt idx="4">
                  <c:v>610.0</c:v>
                </c:pt>
                <c:pt idx="5">
                  <c:v>567.0</c:v>
                </c:pt>
                <c:pt idx="6">
                  <c:v>535.0</c:v>
                </c:pt>
                <c:pt idx="7">
                  <c:v>480.0</c:v>
                </c:pt>
                <c:pt idx="8">
                  <c:v>462.0</c:v>
                </c:pt>
                <c:pt idx="9">
                  <c:v>543.0</c:v>
                </c:pt>
                <c:pt idx="10">
                  <c:v>499.0</c:v>
                </c:pt>
                <c:pt idx="11">
                  <c:v>325.0</c:v>
                </c:pt>
                <c:pt idx="12">
                  <c:v>210.0</c:v>
                </c:pt>
                <c:pt idx="13">
                  <c:v>286.0</c:v>
                </c:pt>
                <c:pt idx="14">
                  <c:v>303.0</c:v>
                </c:pt>
                <c:pt idx="15">
                  <c:v>330.0</c:v>
                </c:pt>
                <c:pt idx="16">
                  <c:v>339.0</c:v>
                </c:pt>
                <c:pt idx="17">
                  <c:v>414.0</c:v>
                </c:pt>
                <c:pt idx="18">
                  <c:v>436.0</c:v>
                </c:pt>
                <c:pt idx="19">
                  <c:v>508.0</c:v>
                </c:pt>
                <c:pt idx="20">
                  <c:v>479.0</c:v>
                </c:pt>
                <c:pt idx="21">
                  <c:v>484.0</c:v>
                </c:pt>
                <c:pt idx="22">
                  <c:v>369.0</c:v>
                </c:pt>
                <c:pt idx="23">
                  <c:v>276.0</c:v>
                </c:pt>
                <c:pt idx="24">
                  <c:v>215.0</c:v>
                </c:pt>
                <c:pt idx="25">
                  <c:v>247.0</c:v>
                </c:pt>
                <c:pt idx="26">
                  <c:v>250.0</c:v>
                </c:pt>
                <c:pt idx="27">
                  <c:v>321.0</c:v>
                </c:pt>
                <c:pt idx="28">
                  <c:v>320.0</c:v>
                </c:pt>
                <c:pt idx="29">
                  <c:v>464.0</c:v>
                </c:pt>
                <c:pt idx="30">
                  <c:v>584.0</c:v>
                </c:pt>
                <c:pt idx="31">
                  <c:v>485.0</c:v>
                </c:pt>
                <c:pt idx="32">
                  <c:v>528.0</c:v>
                </c:pt>
                <c:pt idx="33">
                  <c:v>643.0</c:v>
                </c:pt>
                <c:pt idx="34">
                  <c:v>479.0</c:v>
                </c:pt>
                <c:pt idx="35">
                  <c:v>302.0</c:v>
                </c:pt>
                <c:pt idx="36">
                  <c:v>289.0</c:v>
                </c:pt>
                <c:pt idx="37">
                  <c:v>286.0</c:v>
                </c:pt>
                <c:pt idx="38">
                  <c:v>453.0</c:v>
                </c:pt>
                <c:pt idx="39">
                  <c:v>469.0</c:v>
                </c:pt>
                <c:pt idx="40">
                  <c:v>476.0</c:v>
                </c:pt>
                <c:pt idx="41">
                  <c:v>447.0</c:v>
                </c:pt>
                <c:pt idx="42">
                  <c:v>575.0</c:v>
                </c:pt>
                <c:pt idx="43">
                  <c:v>477.0</c:v>
                </c:pt>
                <c:pt idx="44">
                  <c:v>453.0</c:v>
                </c:pt>
                <c:pt idx="45">
                  <c:v>536.0</c:v>
                </c:pt>
                <c:pt idx="46">
                  <c:v>391.0</c:v>
                </c:pt>
                <c:pt idx="47">
                  <c:v>338.0</c:v>
                </c:pt>
                <c:pt idx="48">
                  <c:v>193.0</c:v>
                </c:pt>
                <c:pt idx="49">
                  <c:v>260.0</c:v>
                </c:pt>
                <c:pt idx="50">
                  <c:v>431.0</c:v>
                </c:pt>
                <c:pt idx="51">
                  <c:v>417.0</c:v>
                </c:pt>
                <c:pt idx="52">
                  <c:v>367.0</c:v>
                </c:pt>
                <c:pt idx="53">
                  <c:v>18.0</c:v>
                </c:pt>
                <c:pt idx="54">
                  <c:v>174.0</c:v>
                </c:pt>
                <c:pt idx="55">
                  <c:v>304.0</c:v>
                </c:pt>
                <c:pt idx="56">
                  <c:v>408.0</c:v>
                </c:pt>
                <c:pt idx="57">
                  <c:v>465.0</c:v>
                </c:pt>
                <c:pt idx="58">
                  <c:v>478.0</c:v>
                </c:pt>
                <c:pt idx="59">
                  <c:v>352.0</c:v>
                </c:pt>
                <c:pt idx="60">
                  <c:v>294.0</c:v>
                </c:pt>
                <c:pt idx="61">
                  <c:v>421.0</c:v>
                </c:pt>
                <c:pt idx="62">
                  <c:v>488.0</c:v>
                </c:pt>
                <c:pt idx="63">
                  <c:v>468.0</c:v>
                </c:pt>
                <c:pt idx="64">
                  <c:v>648.0</c:v>
                </c:pt>
                <c:pt idx="65">
                  <c:v>832.0</c:v>
                </c:pt>
                <c:pt idx="66">
                  <c:v>1205.0</c:v>
                </c:pt>
                <c:pt idx="67">
                  <c:v>1748.0</c:v>
                </c:pt>
                <c:pt idx="68">
                  <c:v>436.0</c:v>
                </c:pt>
              </c:numCache>
            </c:numRef>
          </c:val>
          <c:extLst xmlns:c16r2="http://schemas.microsoft.com/office/drawing/2015/06/chart">
            <c:ext xmlns:c16="http://schemas.microsoft.com/office/drawing/2014/chart" uri="{C3380CC4-5D6E-409C-BE32-E72D297353CC}">
              <c16:uniqueId val="{00000000-624F-4E92-960E-2E79B8C8CF20}"/>
            </c:ext>
          </c:extLst>
        </c:ser>
        <c:dLbls>
          <c:showLegendKey val="0"/>
          <c:showVal val="0"/>
          <c:showCatName val="0"/>
          <c:showSerName val="0"/>
          <c:showPercent val="0"/>
          <c:showBubbleSize val="0"/>
        </c:dLbls>
        <c:gapWidth val="150"/>
        <c:axId val="-1235382464"/>
        <c:axId val="-1235396816"/>
      </c:barChart>
      <c:catAx>
        <c:axId val="-12353824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5396816"/>
        <c:crosses val="autoZero"/>
        <c:auto val="1"/>
        <c:lblAlgn val="ctr"/>
        <c:lblOffset val="100"/>
        <c:noMultiLvlLbl val="0"/>
      </c:catAx>
      <c:valAx>
        <c:axId val="-12353968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538246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extLst xmlns:c16r2="http://schemas.microsoft.com/office/drawing/2015/06/chart">
    <c:ext xmlns:c14="http://schemas.microsoft.com/office/drawing/2007/8/2/chart" uri="{781A3756-C4B2-4CAC-9D66-4F8BD8637D16}">
      <c14:pivotOptions>
        <c14:dropZoneFilter val="1"/>
        <c14:dropZoneCategories val="1"/>
        <c14:dropZoneData val="1"/>
        <c14:dropZonesVisible val="1"/>
      </c14:pivotOptions>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0.85539</cdr:x>
      <cdr:y>0.02518</cdr:y>
    </cdr:from>
    <cdr:to>
      <cdr:x>0.98007</cdr:x>
      <cdr:y>0.09168</cdr:y>
    </cdr:to>
    <cdr:sp macro="" textlink="">
      <cdr:nvSpPr>
        <cdr:cNvPr id="2" name="TextBox 2">
          <a:extLst xmlns:a="http://schemas.openxmlformats.org/drawingml/2006/main">
            <a:ext uri="{FF2B5EF4-FFF2-40B4-BE49-F238E27FC236}">
              <a16:creationId xmlns:lc="http://schemas.openxmlformats.org/drawingml/2006/lockedCanvas" xmlns:a16="http://schemas.microsoft.com/office/drawing/2014/main" xmlns:xdr="http://schemas.openxmlformats.org/drawingml/2006/spreadsheetDrawing" xmlns="" id="{00000000-0008-0000-0700-000003000000}"/>
            </a:ext>
          </a:extLst>
        </cdr:cNvPr>
        <cdr:cNvSpPr txBox="1"/>
      </cdr:nvSpPr>
      <cdr:spPr>
        <a:xfrm xmlns:a="http://schemas.openxmlformats.org/drawingml/2006/main">
          <a:off x="9882995" y="109957"/>
          <a:ext cx="1440569" cy="290449"/>
        </a:xfrm>
        <a:prstGeom xmlns:a="http://schemas.openxmlformats.org/drawingml/2006/main" prst="rect">
          <a:avLst/>
        </a:prstGeom>
        <a:solidFill xmlns:a="http://schemas.openxmlformats.org/drawingml/2006/main">
          <a:srgbClr val="92D050"/>
        </a:solidFill>
        <a:ln xmlns:a="http://schemas.openxmlformats.org/drawingml/2006/main">
          <a:solidFill>
            <a:srgbClr val="92D050"/>
          </a:solid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no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ro-RO" sz="1400" b="1" i="0" u="none" strike="noStrike" dirty="0">
              <a:solidFill>
                <a:schemeClr val="accent5">
                  <a:lumMod val="50000"/>
                </a:schemeClr>
              </a:solidFill>
              <a:effectLst/>
              <a:latin typeface="+mn-lt"/>
              <a:ea typeface="+mn-ea"/>
              <a:cs typeface="+mn-cs"/>
            </a:rPr>
            <a:t>Media</a:t>
          </a:r>
          <a:r>
            <a:rPr lang="ro-RO" sz="1400" b="1" dirty="0">
              <a:solidFill>
                <a:schemeClr val="accent5">
                  <a:lumMod val="50000"/>
                </a:schemeClr>
              </a:solidFill>
            </a:rPr>
            <a:t> </a:t>
          </a:r>
          <a:r>
            <a:rPr lang="ro-RO" sz="1400" b="1" i="0" u="none" strike="noStrike" dirty="0">
              <a:solidFill>
                <a:schemeClr val="accent5">
                  <a:lumMod val="50000"/>
                </a:schemeClr>
              </a:solidFill>
              <a:effectLst/>
              <a:latin typeface="+mn-lt"/>
              <a:ea typeface="+mn-ea"/>
              <a:cs typeface="+mn-cs"/>
            </a:rPr>
            <a:t>    81%</a:t>
          </a: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10/28/17</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pic>
        <p:nvPicPr>
          <p:cNvPr id="67" name="Picture 6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22113" y="4717760"/>
            <a:ext cx="1763487" cy="1763487"/>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Drag picture to placeholder or click icon to add</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10/28/17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Drag picture to placeholder or click icon to add</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Drag picture to placeholder or click icon to add</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Drag picture to placeholder or click icon to add</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10/28/17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10/28/17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10/28/17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10/28/17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22113" y="4717760"/>
            <a:ext cx="1763487" cy="1763487"/>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10/28/17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3.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10/28/17</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pic>
        <p:nvPicPr>
          <p:cNvPr id="48" name="Picture 47"/>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022113" y="4717760"/>
            <a:ext cx="1763487" cy="1763487"/>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licitatie.ro/"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adr.ro/"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jp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ghiseul.ro/"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direct.e-guvernare.r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73959" y="1677646"/>
            <a:ext cx="10166498" cy="2266557"/>
          </a:xfrm>
        </p:spPr>
        <p:txBody>
          <a:bodyPr>
            <a:normAutofit/>
          </a:bodyPr>
          <a:lstStyle/>
          <a:p>
            <a:pPr algn="ctr"/>
            <a:r>
              <a:rPr lang="en-US" sz="3600" b="1" cap="none" dirty="0" err="1" smtClean="0"/>
              <a:t>Agenția</a:t>
            </a:r>
            <a:r>
              <a:rPr lang="en-US" sz="3600" b="1" cap="none" dirty="0" smtClean="0"/>
              <a:t> </a:t>
            </a:r>
            <a:r>
              <a:rPr lang="en-US" sz="3600" b="1" cap="none" dirty="0" err="1"/>
              <a:t>p</a:t>
            </a:r>
            <a:r>
              <a:rPr lang="en-US" sz="3600" b="1" cap="none" dirty="0" err="1" smtClean="0"/>
              <a:t>entru</a:t>
            </a:r>
            <a:r>
              <a:rPr lang="en-US" sz="3600" b="1" cap="none" dirty="0" smtClean="0"/>
              <a:t> Agenda </a:t>
            </a:r>
            <a:r>
              <a:rPr lang="en-US" sz="3600" b="1" cap="none" dirty="0" err="1" smtClean="0"/>
              <a:t>Digitală</a:t>
            </a:r>
            <a:r>
              <a:rPr lang="en-US" sz="3600" b="1" cap="none" dirty="0" smtClean="0"/>
              <a:t> a </a:t>
            </a:r>
            <a:r>
              <a:rPr lang="en-US" sz="3600" b="1" cap="none" dirty="0" err="1" smtClean="0"/>
              <a:t>României</a:t>
            </a:r>
            <a:endParaRPr lang="en-US" sz="3600" b="1" cap="none" dirty="0"/>
          </a:p>
        </p:txBody>
      </p:sp>
      <p:sp>
        <p:nvSpPr>
          <p:cNvPr id="3" name="Subtitle 2"/>
          <p:cNvSpPr>
            <a:spLocks noGrp="1"/>
          </p:cNvSpPr>
          <p:nvPr>
            <p:ph type="subTitle" idx="1"/>
          </p:nvPr>
        </p:nvSpPr>
        <p:spPr>
          <a:xfrm>
            <a:off x="2805393" y="6040210"/>
            <a:ext cx="1737578" cy="627743"/>
          </a:xfrm>
        </p:spPr>
        <p:txBody>
          <a:bodyPr/>
          <a:lstStyle/>
          <a:p>
            <a:r>
              <a:rPr lang="en-US" smtClean="0"/>
              <a:t>29.09.2017</a:t>
            </a:r>
            <a:endParaRPr lang="en-US" dirty="0"/>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4855" y="402659"/>
            <a:ext cx="1774711" cy="177471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2113" y="4717760"/>
            <a:ext cx="1763487" cy="1763487"/>
          </a:xfrm>
          <a:prstGeom prst="rect">
            <a:avLst/>
          </a:prstGeom>
        </p:spPr>
      </p:pic>
    </p:spTree>
    <p:extLst>
      <p:ext uri="{BB962C8B-B14F-4D97-AF65-F5344CB8AC3E}">
        <p14:creationId xmlns:p14="http://schemas.microsoft.com/office/powerpoint/2010/main" val="1389454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088" y="1204305"/>
            <a:ext cx="2758766" cy="4096357"/>
          </a:xfrm>
        </p:spPr>
        <p:txBody>
          <a:bodyPr>
            <a:normAutofit/>
          </a:bodyPr>
          <a:lstStyle/>
          <a:p>
            <a:r>
              <a:rPr lang="ro-RO" b="1" cap="none" dirty="0" smtClean="0"/>
              <a:t>Punctul de contact unic electronic </a:t>
            </a:r>
            <a:r>
              <a:rPr lang="ro-RO" b="1" cap="none" dirty="0" err="1" smtClean="0"/>
              <a:t>PCUe</a:t>
            </a:r>
            <a:endParaRPr lang="en-US" cap="none"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00179" y="318481"/>
            <a:ext cx="7887010" cy="6310570"/>
          </a:xfrm>
        </p:spPr>
      </p:pic>
    </p:spTree>
    <p:extLst>
      <p:ext uri="{BB962C8B-B14F-4D97-AF65-F5344CB8AC3E}">
        <p14:creationId xmlns:p14="http://schemas.microsoft.com/office/powerpoint/2010/main" val="19220972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 desk</a:t>
            </a:r>
            <a:endParaRPr lang="en-US" dirty="0"/>
          </a:p>
        </p:txBody>
      </p:sp>
      <p:sp>
        <p:nvSpPr>
          <p:cNvPr id="3" name="Content Placeholder 2"/>
          <p:cNvSpPr>
            <a:spLocks noGrp="1"/>
          </p:cNvSpPr>
          <p:nvPr>
            <p:ph idx="1"/>
          </p:nvPr>
        </p:nvSpPr>
        <p:spPr>
          <a:xfrm>
            <a:off x="1141413" y="2258291"/>
            <a:ext cx="9905999" cy="4336473"/>
          </a:xfrm>
        </p:spPr>
        <p:txBody>
          <a:bodyPr>
            <a:noAutofit/>
          </a:bodyPr>
          <a:lstStyle/>
          <a:p>
            <a:pPr lvl="0"/>
            <a:r>
              <a:rPr lang="ro-RO" sz="2800" b="1" dirty="0" smtClean="0"/>
              <a:t>AADR </a:t>
            </a:r>
            <a:r>
              <a:rPr lang="ro-RO" sz="2800" b="1" dirty="0"/>
              <a:t>are un departament de oferire suport tehnic </a:t>
            </a:r>
            <a:r>
              <a:rPr lang="ro-RO" sz="2800" b="1" dirty="0" smtClean="0"/>
              <a:t>prin </a:t>
            </a:r>
            <a:r>
              <a:rPr lang="ro-RO" sz="2800" b="1" smtClean="0"/>
              <a:t>apel telefonice sau </a:t>
            </a:r>
            <a:r>
              <a:rPr lang="ro-RO" sz="2800" b="1" dirty="0" smtClean="0"/>
              <a:t>prin e-mail, pentru </a:t>
            </a:r>
            <a:r>
              <a:rPr lang="ro-RO" sz="2800" b="1" dirty="0"/>
              <a:t>aplicațiile deținute în </a:t>
            </a:r>
            <a:r>
              <a:rPr lang="ro-RO" sz="2800" b="1" dirty="0" smtClean="0"/>
              <a:t>portofoliu</a:t>
            </a:r>
            <a:r>
              <a:rPr lang="ro-RO" sz="2800" b="1" dirty="0"/>
              <a:t>:</a:t>
            </a:r>
            <a:endParaRPr lang="en-GB" sz="2000" b="1" dirty="0"/>
          </a:p>
          <a:p>
            <a:pPr lvl="1"/>
            <a:r>
              <a:rPr lang="ro-RO" sz="2400" b="1" dirty="0" smtClean="0"/>
              <a:t>SEAP</a:t>
            </a:r>
            <a:endParaRPr lang="en-GB" sz="1800" b="1" dirty="0"/>
          </a:p>
          <a:p>
            <a:pPr lvl="1"/>
            <a:r>
              <a:rPr lang="ro-RO" sz="2400" b="1" dirty="0"/>
              <a:t>Formularul </a:t>
            </a:r>
            <a:r>
              <a:rPr lang="ro-RO" sz="2400" b="1" dirty="0" smtClean="0"/>
              <a:t>ANI</a:t>
            </a:r>
            <a:endParaRPr lang="en-GB" sz="1800" b="1" dirty="0"/>
          </a:p>
          <a:p>
            <a:pPr lvl="1"/>
            <a:r>
              <a:rPr lang="ro-RO" sz="2400" b="1" dirty="0" err="1" smtClean="0"/>
              <a:t>ghiseul.ro</a:t>
            </a:r>
            <a:endParaRPr lang="en-GB" sz="1800" b="1" dirty="0"/>
          </a:p>
          <a:p>
            <a:pPr lvl="1"/>
            <a:r>
              <a:rPr lang="ro-RO" sz="2400" b="1" dirty="0" err="1" smtClean="0"/>
              <a:t>PCUe</a:t>
            </a:r>
            <a:endParaRPr lang="en-GB" sz="1800" b="1" dirty="0"/>
          </a:p>
          <a:p>
            <a:pPr lvl="1"/>
            <a:r>
              <a:rPr lang="en-GB" sz="2400" b="1" dirty="0"/>
              <a:t>e</a:t>
            </a:r>
            <a:r>
              <a:rPr lang="ro-RO" sz="2400" b="1" dirty="0" smtClean="0"/>
              <a:t>tc.</a:t>
            </a:r>
            <a:endParaRPr lang="en-GB" sz="1800" b="1" dirty="0"/>
          </a:p>
        </p:txBody>
      </p:sp>
    </p:spTree>
    <p:extLst>
      <p:ext uri="{BB962C8B-B14F-4D97-AF65-F5344CB8AC3E}">
        <p14:creationId xmlns:p14="http://schemas.microsoft.com/office/powerpoint/2010/main" val="2363912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 desk</a:t>
            </a:r>
            <a:endParaRPr lang="en-US" dirty="0"/>
          </a:p>
        </p:txBody>
      </p:sp>
      <p:sp>
        <p:nvSpPr>
          <p:cNvPr id="3" name="Content Placeholder 2"/>
          <p:cNvSpPr>
            <a:spLocks noGrp="1"/>
          </p:cNvSpPr>
          <p:nvPr>
            <p:ph idx="1"/>
          </p:nvPr>
        </p:nvSpPr>
        <p:spPr>
          <a:xfrm>
            <a:off x="1003190" y="2097088"/>
            <a:ext cx="10565034" cy="3238685"/>
          </a:xfrm>
        </p:spPr>
        <p:txBody>
          <a:bodyPr>
            <a:noAutofit/>
          </a:bodyPr>
          <a:lstStyle/>
          <a:p>
            <a:r>
              <a:rPr lang="ro-RO" sz="2000" b="1" dirty="0"/>
              <a:t>Cifre: zilnic răspundem la o medie </a:t>
            </a:r>
            <a:r>
              <a:rPr lang="ro-RO" sz="2000" b="1" dirty="0" smtClean="0"/>
              <a:t>la 600 apeluri telefonice și </a:t>
            </a:r>
            <a:r>
              <a:rPr lang="ro-RO" sz="2000" b="1" dirty="0"/>
              <a:t>la </a:t>
            </a:r>
            <a:r>
              <a:rPr lang="ro-RO" sz="2000" b="1" dirty="0" smtClean="0"/>
              <a:t>o medie de 400 </a:t>
            </a:r>
            <a:r>
              <a:rPr lang="ro-RO" sz="2000" b="1" dirty="0"/>
              <a:t>solicitări pe </a:t>
            </a:r>
            <a:r>
              <a:rPr lang="ro-RO" sz="2000" b="1" dirty="0" smtClean="0"/>
              <a:t>e-mail.</a:t>
            </a:r>
          </a:p>
          <a:p>
            <a:r>
              <a:rPr lang="ro-RO" sz="2000" b="1" dirty="0" smtClean="0"/>
              <a:t>Media de răspuns la telefon cu intrare în convorbire cu un consultant: 81%</a:t>
            </a:r>
            <a:endParaRPr lang="en-GB" sz="2000" b="1" dirty="0"/>
          </a:p>
        </p:txBody>
      </p:sp>
      <p:graphicFrame>
        <p:nvGraphicFramePr>
          <p:cNvPr id="4" name="Table 3"/>
          <p:cNvGraphicFramePr>
            <a:graphicFrameLocks noGrp="1"/>
          </p:cNvGraphicFramePr>
          <p:nvPr>
            <p:extLst>
              <p:ext uri="{D42A27DB-BD31-4B8C-83A1-F6EECF244321}">
                <p14:modId xmlns:p14="http://schemas.microsoft.com/office/powerpoint/2010/main" val="135678767"/>
              </p:ext>
            </p:extLst>
          </p:nvPr>
        </p:nvGraphicFramePr>
        <p:xfrm>
          <a:off x="1003190" y="3510149"/>
          <a:ext cx="10454842" cy="2783577"/>
        </p:xfrm>
        <a:graphic>
          <a:graphicData uri="http://schemas.openxmlformats.org/drawingml/2006/table">
            <a:tbl>
              <a:tblPr firstRow="1" firstCol="1" bandRow="1">
                <a:tableStyleId>{5C22544A-7EE6-4342-B048-85BDC9FD1C3A}</a:tableStyleId>
              </a:tblPr>
              <a:tblGrid>
                <a:gridCol w="8846647"/>
                <a:gridCol w="1608195"/>
              </a:tblGrid>
              <a:tr h="892614">
                <a:tc>
                  <a:txBody>
                    <a:bodyPr/>
                    <a:lstStyle/>
                    <a:p>
                      <a:pPr>
                        <a:lnSpc>
                          <a:spcPct val="107000"/>
                        </a:lnSpc>
                        <a:spcAft>
                          <a:spcPts val="0"/>
                        </a:spcAft>
                      </a:pPr>
                      <a:r>
                        <a:rPr lang="ro-RO" sz="2400" dirty="0">
                          <a:effectLst/>
                        </a:rPr>
                        <a:t>Pe medie, pentru telefoanele primite, la care s-a interacționat cu un consultant:</a:t>
                      </a:r>
                      <a:endParaRPr lang="en-GB" sz="2400" dirty="0">
                        <a:effectLst/>
                        <a:latin typeface="Calibri" charset="0"/>
                        <a:ea typeface="Calibri" charset="0"/>
                        <a:cs typeface="Times New Roman" charset="0"/>
                      </a:endParaRPr>
                    </a:p>
                  </a:txBody>
                  <a:tcPr marL="68580" marR="68580" marT="0" marB="0" anchor="b"/>
                </a:tc>
                <a:tc>
                  <a:txBody>
                    <a:bodyPr/>
                    <a:lstStyle/>
                    <a:p>
                      <a:pPr algn="r">
                        <a:lnSpc>
                          <a:spcPct val="107000"/>
                        </a:lnSpc>
                        <a:spcAft>
                          <a:spcPts val="0"/>
                        </a:spcAft>
                      </a:pPr>
                      <a:r>
                        <a:rPr lang="ro-RO" sz="2400">
                          <a:effectLst/>
                        </a:rPr>
                        <a:t>Minute</a:t>
                      </a:r>
                      <a:endParaRPr lang="en-GB" sz="2400">
                        <a:effectLst/>
                        <a:latin typeface="Calibri" charset="0"/>
                        <a:ea typeface="Calibri" charset="0"/>
                        <a:cs typeface="Times New Roman" charset="0"/>
                      </a:endParaRPr>
                    </a:p>
                  </a:txBody>
                  <a:tcPr marL="68580" marR="68580" marT="0" marB="0" anchor="b"/>
                </a:tc>
              </a:tr>
              <a:tr h="485028">
                <a:tc>
                  <a:txBody>
                    <a:bodyPr/>
                    <a:lstStyle/>
                    <a:p>
                      <a:pPr>
                        <a:lnSpc>
                          <a:spcPct val="107000"/>
                        </a:lnSpc>
                        <a:spcAft>
                          <a:spcPts val="0"/>
                        </a:spcAft>
                      </a:pPr>
                      <a:r>
                        <a:rPr lang="ro-RO" sz="2400" dirty="0">
                          <a:effectLst/>
                        </a:rPr>
                        <a:t>Ascultare robot telefonic și îndrumare de către acesta (IVR)</a:t>
                      </a:r>
                      <a:endParaRPr lang="en-GB" sz="2400" dirty="0">
                        <a:effectLst/>
                        <a:latin typeface="Calibri" charset="0"/>
                        <a:ea typeface="Calibri" charset="0"/>
                        <a:cs typeface="Times New Roman" charset="0"/>
                      </a:endParaRPr>
                    </a:p>
                  </a:txBody>
                  <a:tcPr marL="68580" marR="68580" marT="0" marB="0" anchor="b"/>
                </a:tc>
                <a:tc>
                  <a:txBody>
                    <a:bodyPr/>
                    <a:lstStyle/>
                    <a:p>
                      <a:pPr algn="r">
                        <a:lnSpc>
                          <a:spcPct val="107000"/>
                        </a:lnSpc>
                        <a:spcAft>
                          <a:spcPts val="0"/>
                        </a:spcAft>
                      </a:pPr>
                      <a:r>
                        <a:rPr lang="ro-RO" sz="2400" dirty="0" smtClean="0">
                          <a:effectLst/>
                        </a:rPr>
                        <a:t>00:2</a:t>
                      </a:r>
                      <a:r>
                        <a:rPr lang="en-US" sz="2400" dirty="0" smtClean="0">
                          <a:effectLst/>
                        </a:rPr>
                        <a:t>8</a:t>
                      </a:r>
                      <a:endParaRPr lang="en-GB" sz="2400" dirty="0">
                        <a:effectLst/>
                        <a:latin typeface="Calibri" charset="0"/>
                        <a:ea typeface="Calibri" charset="0"/>
                        <a:cs typeface="Times New Roman" charset="0"/>
                      </a:endParaRPr>
                    </a:p>
                  </a:txBody>
                  <a:tcPr marL="68580" marR="68580" marT="0" marB="0" anchor="b"/>
                </a:tc>
              </a:tr>
              <a:tr h="485028">
                <a:tc>
                  <a:txBody>
                    <a:bodyPr/>
                    <a:lstStyle/>
                    <a:p>
                      <a:pPr>
                        <a:lnSpc>
                          <a:spcPct val="107000"/>
                        </a:lnSpc>
                        <a:spcAft>
                          <a:spcPts val="0"/>
                        </a:spcAft>
                      </a:pPr>
                      <a:r>
                        <a:rPr lang="ro-RO" sz="2400" dirty="0">
                          <a:effectLst/>
                        </a:rPr>
                        <a:t>Așteptare la coadă</a:t>
                      </a:r>
                      <a:endParaRPr lang="en-GB" sz="2400" dirty="0">
                        <a:effectLst/>
                        <a:latin typeface="Calibri" charset="0"/>
                        <a:ea typeface="Calibri" charset="0"/>
                        <a:cs typeface="Times New Roman" charset="0"/>
                      </a:endParaRPr>
                    </a:p>
                  </a:txBody>
                  <a:tcPr marL="68580" marR="68580" marT="0" marB="0" anchor="b"/>
                </a:tc>
                <a:tc>
                  <a:txBody>
                    <a:bodyPr/>
                    <a:lstStyle/>
                    <a:p>
                      <a:pPr algn="r">
                        <a:lnSpc>
                          <a:spcPct val="107000"/>
                        </a:lnSpc>
                        <a:spcAft>
                          <a:spcPts val="0"/>
                        </a:spcAft>
                      </a:pPr>
                      <a:r>
                        <a:rPr lang="ro-RO" sz="2400">
                          <a:effectLst/>
                        </a:rPr>
                        <a:t>01:41</a:t>
                      </a:r>
                      <a:endParaRPr lang="en-GB" sz="2400">
                        <a:effectLst/>
                        <a:latin typeface="Calibri" charset="0"/>
                        <a:ea typeface="Calibri" charset="0"/>
                        <a:cs typeface="Times New Roman" charset="0"/>
                      </a:endParaRPr>
                    </a:p>
                  </a:txBody>
                  <a:tcPr marL="68580" marR="68580" marT="0" marB="0" anchor="b"/>
                </a:tc>
              </a:tr>
              <a:tr h="485028">
                <a:tc>
                  <a:txBody>
                    <a:bodyPr/>
                    <a:lstStyle/>
                    <a:p>
                      <a:pPr>
                        <a:lnSpc>
                          <a:spcPct val="107000"/>
                        </a:lnSpc>
                        <a:spcAft>
                          <a:spcPts val="0"/>
                        </a:spcAft>
                      </a:pPr>
                      <a:r>
                        <a:rPr lang="ro-RO" sz="2400" dirty="0">
                          <a:effectLst/>
                        </a:rPr>
                        <a:t>Convorbire activă</a:t>
                      </a:r>
                      <a:endParaRPr lang="en-GB" sz="2400" dirty="0">
                        <a:effectLst/>
                        <a:latin typeface="Calibri" charset="0"/>
                        <a:ea typeface="Calibri" charset="0"/>
                        <a:cs typeface="Times New Roman" charset="0"/>
                      </a:endParaRPr>
                    </a:p>
                  </a:txBody>
                  <a:tcPr marL="68580" marR="68580" marT="0" marB="0" anchor="b"/>
                </a:tc>
                <a:tc>
                  <a:txBody>
                    <a:bodyPr/>
                    <a:lstStyle/>
                    <a:p>
                      <a:pPr algn="r">
                        <a:lnSpc>
                          <a:spcPct val="107000"/>
                        </a:lnSpc>
                        <a:spcAft>
                          <a:spcPts val="0"/>
                        </a:spcAft>
                      </a:pPr>
                      <a:r>
                        <a:rPr lang="ro-RO" sz="2400">
                          <a:effectLst/>
                        </a:rPr>
                        <a:t>03:01</a:t>
                      </a:r>
                      <a:endParaRPr lang="en-GB" sz="2400">
                        <a:effectLst/>
                        <a:latin typeface="Calibri" charset="0"/>
                        <a:ea typeface="Calibri" charset="0"/>
                        <a:cs typeface="Times New Roman" charset="0"/>
                      </a:endParaRPr>
                    </a:p>
                  </a:txBody>
                  <a:tcPr marL="68580" marR="68580" marT="0" marB="0" anchor="b"/>
                </a:tc>
              </a:tr>
              <a:tr h="435879">
                <a:tc>
                  <a:txBody>
                    <a:bodyPr/>
                    <a:lstStyle/>
                    <a:p>
                      <a:pPr>
                        <a:lnSpc>
                          <a:spcPct val="107000"/>
                        </a:lnSpc>
                        <a:spcAft>
                          <a:spcPts val="0"/>
                        </a:spcAft>
                      </a:pPr>
                      <a:r>
                        <a:rPr lang="ro-RO" sz="2400" dirty="0">
                          <a:effectLst/>
                        </a:rPr>
                        <a:t>Total apel telefonic</a:t>
                      </a:r>
                      <a:endParaRPr lang="en-GB" sz="2400" dirty="0">
                        <a:effectLst/>
                        <a:latin typeface="Calibri" charset="0"/>
                        <a:ea typeface="Calibri" charset="0"/>
                        <a:cs typeface="Times New Roman" charset="0"/>
                      </a:endParaRPr>
                    </a:p>
                  </a:txBody>
                  <a:tcPr marL="68580" marR="68580" marT="0" marB="0" anchor="b"/>
                </a:tc>
                <a:tc>
                  <a:txBody>
                    <a:bodyPr/>
                    <a:lstStyle/>
                    <a:p>
                      <a:pPr algn="r">
                        <a:lnSpc>
                          <a:spcPct val="107000"/>
                        </a:lnSpc>
                        <a:spcAft>
                          <a:spcPts val="0"/>
                        </a:spcAft>
                      </a:pPr>
                      <a:r>
                        <a:rPr lang="ro-RO" sz="2400" dirty="0">
                          <a:effectLst/>
                        </a:rPr>
                        <a:t>05:09</a:t>
                      </a:r>
                      <a:endParaRPr lang="en-GB" sz="2400" dirty="0">
                        <a:effectLst/>
                        <a:latin typeface="Calibri" charset="0"/>
                        <a:ea typeface="Calibri" charset="0"/>
                        <a:cs typeface="Times New Roman" charset="0"/>
                      </a:endParaRPr>
                    </a:p>
                  </a:txBody>
                  <a:tcPr marL="68580" marR="68580" marT="0" marB="0" anchor="b"/>
                </a:tc>
              </a:tr>
            </a:tbl>
          </a:graphicData>
        </a:graphic>
      </p:graphicFrame>
    </p:spTree>
    <p:extLst>
      <p:ext uri="{BB962C8B-B14F-4D97-AF65-F5344CB8AC3E}">
        <p14:creationId xmlns:p14="http://schemas.microsoft.com/office/powerpoint/2010/main" val="17738935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 desk</a:t>
            </a:r>
            <a:endParaRPr lang="en-US" dirty="0"/>
          </a:p>
        </p:txBody>
      </p:sp>
      <p:graphicFrame>
        <p:nvGraphicFramePr>
          <p:cNvPr id="6" name="Chart 5"/>
          <p:cNvGraphicFramePr/>
          <p:nvPr>
            <p:extLst>
              <p:ext uri="{D42A27DB-BD31-4B8C-83A1-F6EECF244321}">
                <p14:modId xmlns:p14="http://schemas.microsoft.com/office/powerpoint/2010/main" val="2171579962"/>
              </p:ext>
            </p:extLst>
          </p:nvPr>
        </p:nvGraphicFramePr>
        <p:xfrm>
          <a:off x="858982" y="1649989"/>
          <a:ext cx="10986653" cy="4333875"/>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2">
            <a:extLst>
              <a:ext uri="{FF2B5EF4-FFF2-40B4-BE49-F238E27FC236}">
                <a16:creationId xmlns:lc="http://schemas.openxmlformats.org/drawingml/2006/lockedCanvas" xmlns="" xmlns:a16="http://schemas.microsoft.com/office/drawing/2014/main" xmlns:xdr="http://schemas.openxmlformats.org/drawingml/2006/spreadsheetDrawing" id="{00000000-0008-0000-0700-000003000000}"/>
              </a:ext>
            </a:extLst>
          </p:cNvPr>
          <p:cNvSpPr txBox="1"/>
          <p:nvPr/>
        </p:nvSpPr>
        <p:spPr>
          <a:xfrm>
            <a:off x="10016053" y="2835346"/>
            <a:ext cx="1528983" cy="533401"/>
          </a:xfrm>
          <a:prstGeom prst="rect">
            <a:avLst/>
          </a:prstGeom>
          <a:solidFill>
            <a:srgbClr val="92D050"/>
          </a:solidFill>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ro-RO" sz="1400" b="1" i="0" u="none" strike="noStrike" dirty="0">
                <a:solidFill>
                  <a:schemeClr val="accent5">
                    <a:lumMod val="50000"/>
                  </a:schemeClr>
                </a:solidFill>
                <a:effectLst/>
                <a:latin typeface="+mn-lt"/>
                <a:ea typeface="+mn-ea"/>
                <a:cs typeface="+mn-cs"/>
              </a:rPr>
              <a:t>Media</a:t>
            </a:r>
            <a:r>
              <a:rPr lang="ro-RO" sz="1400" b="1" dirty="0">
                <a:solidFill>
                  <a:schemeClr val="accent5">
                    <a:lumMod val="50000"/>
                  </a:schemeClr>
                </a:solidFill>
              </a:rPr>
              <a:t> </a:t>
            </a:r>
            <a:r>
              <a:rPr lang="ro-RO" sz="1400" b="1" i="0" u="none" strike="noStrike" dirty="0">
                <a:solidFill>
                  <a:schemeClr val="accent5">
                    <a:lumMod val="50000"/>
                  </a:schemeClr>
                </a:solidFill>
                <a:effectLst/>
                <a:latin typeface="+mn-lt"/>
                <a:ea typeface="+mn-ea"/>
                <a:cs typeface="+mn-cs"/>
              </a:rPr>
              <a:t>  </a:t>
            </a:r>
            <a:r>
              <a:rPr lang="en-US" sz="1400" b="1" i="0" u="none" strike="noStrike" dirty="0" smtClean="0">
                <a:solidFill>
                  <a:schemeClr val="accent5">
                    <a:lumMod val="50000"/>
                  </a:schemeClr>
                </a:solidFill>
                <a:effectLst/>
                <a:latin typeface="+mn-lt"/>
                <a:ea typeface="+mn-ea"/>
                <a:cs typeface="+mn-cs"/>
              </a:rPr>
              <a:t>   </a:t>
            </a:r>
            <a:r>
              <a:rPr lang="ro-RO" sz="1400" b="1" i="0" u="none" strike="noStrike" dirty="0" smtClean="0">
                <a:solidFill>
                  <a:schemeClr val="accent5">
                    <a:lumMod val="50000"/>
                  </a:schemeClr>
                </a:solidFill>
                <a:effectLst/>
                <a:latin typeface="+mn-lt"/>
                <a:ea typeface="+mn-ea"/>
                <a:cs typeface="+mn-cs"/>
              </a:rPr>
              <a:t>  </a:t>
            </a:r>
            <a:r>
              <a:rPr lang="ro-RO" sz="1400" b="1" i="0" u="none" strike="noStrike" dirty="0">
                <a:solidFill>
                  <a:schemeClr val="accent5">
                    <a:lumMod val="50000"/>
                  </a:schemeClr>
                </a:solidFill>
                <a:effectLst/>
                <a:latin typeface="+mn-lt"/>
                <a:ea typeface="+mn-ea"/>
                <a:cs typeface="+mn-cs"/>
              </a:rPr>
              <a:t>578</a:t>
            </a:r>
          </a:p>
          <a:p>
            <a:r>
              <a:rPr lang="ro-RO" sz="1400" b="1" i="0" u="none" strike="noStrike" dirty="0">
                <a:solidFill>
                  <a:schemeClr val="accent5">
                    <a:lumMod val="50000"/>
                  </a:schemeClr>
                </a:solidFill>
                <a:effectLst/>
                <a:latin typeface="+mn-lt"/>
                <a:ea typeface="+mn-ea"/>
                <a:cs typeface="+mn-cs"/>
              </a:rPr>
              <a:t>Maxim</a:t>
            </a:r>
            <a:r>
              <a:rPr lang="ro-RO" sz="1400" b="1" dirty="0">
                <a:solidFill>
                  <a:schemeClr val="accent5">
                    <a:lumMod val="50000"/>
                  </a:schemeClr>
                </a:solidFill>
              </a:rPr>
              <a:t> </a:t>
            </a:r>
            <a:r>
              <a:rPr lang="ro-RO" sz="1400" b="1" i="0" u="none" strike="noStrike" dirty="0">
                <a:solidFill>
                  <a:schemeClr val="accent5">
                    <a:lumMod val="50000"/>
                  </a:schemeClr>
                </a:solidFill>
                <a:effectLst/>
                <a:latin typeface="+mn-lt"/>
                <a:ea typeface="+mn-ea"/>
                <a:cs typeface="+mn-cs"/>
              </a:rPr>
              <a:t>   1.384</a:t>
            </a:r>
            <a:endParaRPr lang="ro-RO" sz="1400" b="1" dirty="0">
              <a:solidFill>
                <a:schemeClr val="accent5">
                  <a:lumMod val="50000"/>
                </a:schemeClr>
              </a:solidFill>
            </a:endParaRPr>
          </a:p>
        </p:txBody>
      </p:sp>
    </p:spTree>
    <p:extLst>
      <p:ext uri="{BB962C8B-B14F-4D97-AF65-F5344CB8AC3E}">
        <p14:creationId xmlns:p14="http://schemas.microsoft.com/office/powerpoint/2010/main" val="15545619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 desk</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3408391415"/>
              </p:ext>
            </p:extLst>
          </p:nvPr>
        </p:nvGraphicFramePr>
        <p:xfrm>
          <a:off x="202128" y="1841906"/>
          <a:ext cx="11553825" cy="436721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940207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b="1" dirty="0"/>
              <a:t>Sistemul Electronic de Achiziții Publice – </a:t>
            </a:r>
            <a:r>
              <a:rPr lang="ro-RO" b="1" dirty="0" smtClean="0"/>
              <a:t>S.E.A.P.</a:t>
            </a:r>
            <a:endParaRPr lang="en-US" dirty="0"/>
          </a:p>
        </p:txBody>
      </p:sp>
      <p:sp>
        <p:nvSpPr>
          <p:cNvPr id="3" name="Content Placeholder 2"/>
          <p:cNvSpPr>
            <a:spLocks noGrp="1"/>
          </p:cNvSpPr>
          <p:nvPr>
            <p:ph idx="1"/>
          </p:nvPr>
        </p:nvSpPr>
        <p:spPr/>
        <p:txBody>
          <a:bodyPr>
            <a:normAutofit/>
          </a:bodyPr>
          <a:lstStyle/>
          <a:p>
            <a:pPr marL="0" indent="0">
              <a:buNone/>
            </a:pPr>
            <a:r>
              <a:rPr lang="ro-RO" sz="3500" b="1" u="sng" dirty="0" smtClean="0">
                <a:solidFill>
                  <a:schemeClr val="accent6">
                    <a:lumMod val="50000"/>
                  </a:schemeClr>
                </a:solidFill>
                <a:hlinkClick r:id="rId2"/>
              </a:rPr>
              <a:t>www.e-licitatie.ro</a:t>
            </a:r>
            <a:endParaRPr lang="en-GB" sz="1800" dirty="0">
              <a:solidFill>
                <a:schemeClr val="accent6">
                  <a:lumMod val="50000"/>
                </a:schemeClr>
              </a:solidFill>
            </a:endParaRPr>
          </a:p>
          <a:p>
            <a:r>
              <a:rPr lang="ro-RO" dirty="0"/>
              <a:t>Încă de la lansare în 2005, ulterior în 2007 fost premiat pentru faptul că oferea cel mai avansat sistem de achiziții publice din Europa, cu facilități de desfășurare în timp real al procedurilor de achiziții. Cu modificările tehnice ulterioare, care au survenit din </a:t>
            </a:r>
            <a:r>
              <a:rPr lang="ro-RO" dirty="0" err="1"/>
              <a:t>cosiderent</a:t>
            </a:r>
            <a:r>
              <a:rPr lang="ro-RO" dirty="0"/>
              <a:t> de armonizare cu schimbările legislative, chiar și în prezent, SEAP este unul din cele mai avansate sisteme de achiziții publice online din Europa</a:t>
            </a:r>
            <a:r>
              <a:rPr lang="ro-RO" dirty="0" smtClean="0"/>
              <a:t>.</a:t>
            </a:r>
            <a:endParaRPr lang="en-GB" dirty="0"/>
          </a:p>
        </p:txBody>
      </p:sp>
    </p:spTree>
    <p:extLst>
      <p:ext uri="{BB962C8B-B14F-4D97-AF65-F5344CB8AC3E}">
        <p14:creationId xmlns:p14="http://schemas.microsoft.com/office/powerpoint/2010/main" val="6309155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b="1" dirty="0"/>
              <a:t>Sistemul Electronic de Achiziții Publice – </a:t>
            </a:r>
            <a:r>
              <a:rPr lang="ro-RO" b="1" dirty="0" smtClean="0"/>
              <a:t>S.E.A.P.</a:t>
            </a:r>
            <a:endParaRPr lang="en-US" dirty="0"/>
          </a:p>
        </p:txBody>
      </p:sp>
      <p:sp>
        <p:nvSpPr>
          <p:cNvPr id="3" name="Content Placeholder 2"/>
          <p:cNvSpPr>
            <a:spLocks noGrp="1"/>
          </p:cNvSpPr>
          <p:nvPr>
            <p:ph idx="1"/>
          </p:nvPr>
        </p:nvSpPr>
        <p:spPr/>
        <p:txBody>
          <a:bodyPr>
            <a:normAutofit/>
          </a:bodyPr>
          <a:lstStyle/>
          <a:p>
            <a:endParaRPr lang="ro-RO" dirty="0" smtClean="0"/>
          </a:p>
          <a:p>
            <a:r>
              <a:rPr lang="ro-RO" dirty="0" smtClean="0"/>
              <a:t>Parteneri:</a:t>
            </a:r>
          </a:p>
          <a:p>
            <a:pPr lvl="1"/>
            <a:r>
              <a:rPr lang="ro-RO" sz="2800" dirty="0" smtClean="0"/>
              <a:t>Agenția </a:t>
            </a:r>
            <a:r>
              <a:rPr lang="ro-RO" sz="2800" dirty="0"/>
              <a:t>Națională de Achiziții Publice – ANAP, </a:t>
            </a:r>
            <a:endParaRPr lang="ro-RO" sz="2800" dirty="0" smtClean="0"/>
          </a:p>
          <a:p>
            <a:pPr lvl="1"/>
            <a:r>
              <a:rPr lang="ro-RO" sz="2800" dirty="0" smtClean="0"/>
              <a:t>Consiliul </a:t>
            </a:r>
            <a:r>
              <a:rPr lang="ro-RO" sz="2800" dirty="0"/>
              <a:t>Național de Soluționare a Contestațiilor – CNSC, </a:t>
            </a:r>
            <a:endParaRPr lang="ro-RO" sz="2800" dirty="0" smtClean="0"/>
          </a:p>
          <a:p>
            <a:pPr lvl="1"/>
            <a:r>
              <a:rPr lang="ro-RO" sz="2800" dirty="0" smtClean="0"/>
              <a:t>Consiliul Concurenței - CC</a:t>
            </a:r>
          </a:p>
          <a:p>
            <a:pPr lvl="1"/>
            <a:r>
              <a:rPr lang="ro-RO" sz="2800" dirty="0" smtClean="0"/>
              <a:t>Agenția </a:t>
            </a:r>
            <a:r>
              <a:rPr lang="ro-RO" sz="2800" dirty="0"/>
              <a:t>Națională de Integritate – ANI.</a:t>
            </a:r>
            <a:r>
              <a:rPr lang="en-GB" sz="2800" dirty="0"/>
              <a:t> </a:t>
            </a:r>
            <a:endParaRPr lang="en-US" sz="2800" dirty="0"/>
          </a:p>
        </p:txBody>
      </p:sp>
    </p:spTree>
    <p:extLst>
      <p:ext uri="{BB962C8B-B14F-4D97-AF65-F5344CB8AC3E}">
        <p14:creationId xmlns:p14="http://schemas.microsoft.com/office/powerpoint/2010/main" val="8275343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Sistemul Electronic de Achiziții Publice – </a:t>
            </a:r>
            <a:r>
              <a:rPr lang="ro-RO" b="1" dirty="0" smtClean="0"/>
              <a:t>S.E.A.P.</a:t>
            </a:r>
            <a:endParaRPr lang="en-US" dirty="0"/>
          </a:p>
        </p:txBody>
      </p:sp>
      <p:sp>
        <p:nvSpPr>
          <p:cNvPr id="3" name="Content Placeholder 2"/>
          <p:cNvSpPr>
            <a:spLocks noGrp="1"/>
          </p:cNvSpPr>
          <p:nvPr>
            <p:ph idx="1"/>
          </p:nvPr>
        </p:nvSpPr>
        <p:spPr>
          <a:xfrm>
            <a:off x="1141412" y="2249486"/>
            <a:ext cx="9905999" cy="4359131"/>
          </a:xfrm>
        </p:spPr>
        <p:txBody>
          <a:bodyPr>
            <a:normAutofit/>
          </a:bodyPr>
          <a:lstStyle/>
          <a:p>
            <a:pPr lvl="1"/>
            <a:r>
              <a:rPr lang="ro-RO" b="1" dirty="0"/>
              <a:t>Cifre:</a:t>
            </a:r>
            <a:endParaRPr lang="en-GB" sz="1600" b="1" dirty="0"/>
          </a:p>
          <a:p>
            <a:pPr lvl="2"/>
            <a:r>
              <a:rPr lang="ro-RO" b="1" dirty="0"/>
              <a:t>Autorități contractante: 18,999</a:t>
            </a:r>
            <a:endParaRPr lang="en-GB" sz="1400" b="1" dirty="0"/>
          </a:p>
          <a:p>
            <a:pPr lvl="2"/>
            <a:r>
              <a:rPr lang="ro-RO" b="1" dirty="0"/>
              <a:t>Ofertanți: 113,595</a:t>
            </a:r>
            <a:endParaRPr lang="en-GB" sz="1400" b="1" dirty="0"/>
          </a:p>
          <a:p>
            <a:pPr lvl="2"/>
            <a:r>
              <a:rPr lang="ro-RO" b="1" dirty="0"/>
              <a:t>Invitații la cerere de oferta: 313,827</a:t>
            </a:r>
            <a:endParaRPr lang="en-GB" sz="1400" b="1" dirty="0"/>
          </a:p>
          <a:p>
            <a:pPr lvl="2"/>
            <a:r>
              <a:rPr lang="ro-RO" b="1" dirty="0"/>
              <a:t>Proceduri: 381,510</a:t>
            </a:r>
            <a:endParaRPr lang="en-GB" sz="1400" b="1" dirty="0"/>
          </a:p>
          <a:p>
            <a:pPr lvl="2"/>
            <a:r>
              <a:rPr lang="ro-RO" b="1" dirty="0"/>
              <a:t>Anunțuri trimise la OJEU: 171,144</a:t>
            </a:r>
            <a:endParaRPr lang="en-GB" sz="1400" b="1" dirty="0"/>
          </a:p>
          <a:p>
            <a:pPr lvl="2"/>
            <a:r>
              <a:rPr lang="ro-RO" b="1" dirty="0"/>
              <a:t>Produse de catalog publicate in sistem: 1,280,083</a:t>
            </a:r>
            <a:endParaRPr lang="en-GB" sz="1400" b="1" dirty="0"/>
          </a:p>
          <a:p>
            <a:pPr lvl="2"/>
            <a:r>
              <a:rPr lang="ro-RO" b="1" dirty="0"/>
              <a:t>Cumpărări directe publicate în sistem: 13,271,671</a:t>
            </a:r>
            <a:endParaRPr lang="en-GB" sz="1400" b="1" dirty="0"/>
          </a:p>
          <a:p>
            <a:pPr lvl="2"/>
            <a:r>
              <a:rPr lang="ro-RO" b="1" dirty="0"/>
              <a:t>Total achiziții atribuite in sistem</a:t>
            </a:r>
            <a:r>
              <a:rPr lang="ro-RO" b="1" dirty="0" smtClean="0"/>
              <a:t>: 30,808,075,373,607.94 </a:t>
            </a:r>
            <a:r>
              <a:rPr lang="ro-RO" b="1" dirty="0"/>
              <a:t>RON</a:t>
            </a:r>
            <a:endParaRPr lang="en-GB" sz="1200" b="1" dirty="0"/>
          </a:p>
          <a:p>
            <a:pPr lvl="3"/>
            <a:r>
              <a:rPr lang="ro-RO" b="1" dirty="0"/>
              <a:t>30,808 miliarde </a:t>
            </a:r>
            <a:r>
              <a:rPr lang="ro-RO" b="1" dirty="0" smtClean="0"/>
              <a:t>RON</a:t>
            </a:r>
            <a:endParaRPr lang="en-GB" sz="1200" b="1" dirty="0"/>
          </a:p>
        </p:txBody>
      </p:sp>
    </p:spTree>
    <p:extLst>
      <p:ext uri="{BB962C8B-B14F-4D97-AF65-F5344CB8AC3E}">
        <p14:creationId xmlns:p14="http://schemas.microsoft.com/office/powerpoint/2010/main" val="2705570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smtClean="0"/>
              <a:t>Prevenție </a:t>
            </a:r>
            <a:r>
              <a:rPr lang="mr-IN" b="1" dirty="0" smtClean="0"/>
              <a:t>–</a:t>
            </a:r>
            <a:r>
              <a:rPr lang="ro-RO" b="1" dirty="0" smtClean="0"/>
              <a:t> </a:t>
            </a:r>
            <a:r>
              <a:rPr lang="ro-RO" b="1" dirty="0" err="1" smtClean="0"/>
              <a:t>s.e.a.p</a:t>
            </a:r>
            <a:r>
              <a:rPr lang="ro-RO" b="1" dirty="0" smtClean="0"/>
              <a:t>.</a:t>
            </a:r>
            <a:endParaRPr lang="en-US" dirty="0"/>
          </a:p>
        </p:txBody>
      </p:sp>
      <p:sp>
        <p:nvSpPr>
          <p:cNvPr id="3" name="Content Placeholder 2"/>
          <p:cNvSpPr>
            <a:spLocks noGrp="1"/>
          </p:cNvSpPr>
          <p:nvPr>
            <p:ph idx="1"/>
          </p:nvPr>
        </p:nvSpPr>
        <p:spPr>
          <a:xfrm>
            <a:off x="1141412" y="2660073"/>
            <a:ext cx="9905999" cy="3131128"/>
          </a:xfrm>
        </p:spPr>
        <p:txBody>
          <a:bodyPr>
            <a:normAutofit/>
          </a:bodyPr>
          <a:lstStyle/>
          <a:p>
            <a:pPr lvl="1"/>
            <a:r>
              <a:rPr lang="ro-RO" sz="2800" b="1" dirty="0"/>
              <a:t>Prevenție – Formular Integritate - ANI</a:t>
            </a:r>
            <a:endParaRPr lang="en-GB" dirty="0"/>
          </a:p>
          <a:p>
            <a:pPr lvl="2"/>
            <a:r>
              <a:rPr lang="ro-RO" sz="2400" dirty="0"/>
              <a:t>Din 20 iunie 2017, împreună cu Agenția Națională de Integritate – ANI, am implementat un sistem online de prevenție și astfel notificăm eventualele cazuri de incompatibilitate sau conflict de interes, înainte de semnarea contractelor rezultate din procedurile de </a:t>
            </a:r>
            <a:r>
              <a:rPr lang="ro-RO" sz="2400" dirty="0" smtClean="0"/>
              <a:t>achiziții</a:t>
            </a:r>
            <a:endParaRPr lang="en-GB" dirty="0"/>
          </a:p>
        </p:txBody>
      </p:sp>
    </p:spTree>
    <p:extLst>
      <p:ext uri="{BB962C8B-B14F-4D97-AF65-F5344CB8AC3E}">
        <p14:creationId xmlns:p14="http://schemas.microsoft.com/office/powerpoint/2010/main" val="9126619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Grafic</a:t>
            </a:r>
            <a:r>
              <a:rPr lang="en-US" dirty="0"/>
              <a:t> </a:t>
            </a:r>
            <a:r>
              <a:rPr lang="en-US" dirty="0" err="1" smtClean="0"/>
              <a:t>achizitii</a:t>
            </a:r>
            <a:r>
              <a:rPr lang="en-US" dirty="0" smtClean="0"/>
              <a:t> </a:t>
            </a:r>
            <a:r>
              <a:rPr lang="en-US" dirty="0" err="1" smtClean="0"/>
              <a:t>directe</a:t>
            </a:r>
            <a:r>
              <a:rPr lang="en-US" dirty="0" smtClean="0"/>
              <a:t> </a:t>
            </a:r>
            <a:r>
              <a:rPr lang="en-US" dirty="0" err="1" smtClean="0"/>
              <a:t>în</a:t>
            </a:r>
            <a:r>
              <a:rPr lang="en-US" dirty="0" smtClean="0"/>
              <a:t> </a:t>
            </a:r>
            <a:r>
              <a:rPr lang="en-US" dirty="0" err="1"/>
              <a:t>seap</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18913" y="1683037"/>
            <a:ext cx="11950995" cy="5070747"/>
          </a:xfrm>
          <a:prstGeom prst="rect">
            <a:avLst/>
          </a:prstGeom>
        </p:spPr>
      </p:pic>
    </p:spTree>
    <p:extLst>
      <p:ext uri="{BB962C8B-B14F-4D97-AF65-F5344CB8AC3E}">
        <p14:creationId xmlns:p14="http://schemas.microsoft.com/office/powerpoint/2010/main" val="19193715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A.A.D.R.</a:t>
            </a:r>
            <a:endParaRPr lang="en-US" dirty="0"/>
          </a:p>
        </p:txBody>
      </p:sp>
      <p:sp>
        <p:nvSpPr>
          <p:cNvPr id="5" name="Content Placeholder 4"/>
          <p:cNvSpPr>
            <a:spLocks noGrp="1"/>
          </p:cNvSpPr>
          <p:nvPr>
            <p:ph idx="1"/>
          </p:nvPr>
        </p:nvSpPr>
        <p:spPr/>
        <p:txBody>
          <a:bodyPr/>
          <a:lstStyle/>
          <a:p>
            <a:pPr marL="0" indent="0">
              <a:buNone/>
            </a:pPr>
            <a:r>
              <a:rPr lang="ro-RO" sz="3200" b="1" u="sng" dirty="0" smtClean="0">
                <a:solidFill>
                  <a:schemeClr val="accent6">
                    <a:lumMod val="50000"/>
                  </a:schemeClr>
                </a:solidFill>
                <a:hlinkClick r:id="rId2"/>
              </a:rPr>
              <a:t>www.aadr.ro</a:t>
            </a:r>
            <a:endParaRPr lang="en-GB" sz="3200" dirty="0">
              <a:solidFill>
                <a:schemeClr val="accent6">
                  <a:lumMod val="50000"/>
                </a:schemeClr>
              </a:solidFill>
            </a:endParaRPr>
          </a:p>
          <a:p>
            <a:r>
              <a:rPr lang="ro-RO" dirty="0"/>
              <a:t>Agenția pentru Agenda Digitală a României (A.A.D.R.), este instituție publică de specialitate a administrației publice centrale, cu personalitate juridică, în subordinea Guvernului și are rolul de a opera sisteme informatice la nivel național destinate guvernării electronice</a:t>
            </a:r>
            <a:r>
              <a:rPr lang="ro-RO" dirty="0" smtClean="0"/>
              <a:t>.</a:t>
            </a:r>
            <a:endParaRPr lang="en-GB" dirty="0"/>
          </a:p>
        </p:txBody>
      </p:sp>
    </p:spTree>
    <p:extLst>
      <p:ext uri="{BB962C8B-B14F-4D97-AF65-F5344CB8AC3E}">
        <p14:creationId xmlns:p14="http://schemas.microsoft.com/office/powerpoint/2010/main" val="941672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2" y="618518"/>
            <a:ext cx="10075227" cy="1033253"/>
          </a:xfrm>
        </p:spPr>
        <p:txBody>
          <a:bodyPr>
            <a:normAutofit/>
          </a:bodyPr>
          <a:lstStyle/>
          <a:p>
            <a:r>
              <a:rPr lang="en-US" dirty="0" err="1"/>
              <a:t>Grafic</a:t>
            </a:r>
            <a:r>
              <a:rPr lang="en-US" dirty="0"/>
              <a:t> </a:t>
            </a:r>
            <a:r>
              <a:rPr lang="en-US" dirty="0" err="1"/>
              <a:t>proceduri</a:t>
            </a:r>
            <a:r>
              <a:rPr lang="en-US" dirty="0"/>
              <a:t> de </a:t>
            </a:r>
            <a:r>
              <a:rPr lang="en-US" dirty="0" err="1"/>
              <a:t>achizi</a:t>
            </a:r>
            <a:r>
              <a:rPr lang="ro-RO" dirty="0"/>
              <a:t>ții</a:t>
            </a:r>
            <a:r>
              <a:rPr lang="en-US" dirty="0"/>
              <a:t> </a:t>
            </a:r>
            <a:r>
              <a:rPr lang="en-US" dirty="0" err="1"/>
              <a:t>în</a:t>
            </a:r>
            <a:r>
              <a:rPr lang="en-US" dirty="0"/>
              <a:t> </a:t>
            </a:r>
            <a:r>
              <a:rPr lang="en-US" dirty="0" err="1"/>
              <a:t>s.e.a.p</a:t>
            </a:r>
            <a:r>
              <a:rPr lang="en-US" dirty="0"/>
              <a:t>.</a:t>
            </a:r>
          </a:p>
        </p:txBody>
      </p:sp>
      <p:pic>
        <p:nvPicPr>
          <p:cNvPr id="4" name="Content Placeholder 3"/>
          <p:cNvPicPr>
            <a:picLocks noGrp="1" noChangeAspect="1"/>
          </p:cNvPicPr>
          <p:nvPr>
            <p:ph idx="1"/>
          </p:nvPr>
        </p:nvPicPr>
        <p:blipFill>
          <a:blip r:embed="rId2"/>
          <a:stretch>
            <a:fillRect/>
          </a:stretch>
        </p:blipFill>
        <p:spPr>
          <a:xfrm>
            <a:off x="145495" y="1651771"/>
            <a:ext cx="11897834" cy="5048192"/>
          </a:xfrm>
          <a:prstGeom prst="rect">
            <a:avLst/>
          </a:prstGeom>
        </p:spPr>
      </p:pic>
    </p:spTree>
    <p:extLst>
      <p:ext uri="{BB962C8B-B14F-4D97-AF65-F5344CB8AC3E}">
        <p14:creationId xmlns:p14="http://schemas.microsoft.com/office/powerpoint/2010/main" val="15256784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2" y="618518"/>
            <a:ext cx="10390187" cy="1478570"/>
          </a:xfrm>
        </p:spPr>
        <p:txBody>
          <a:bodyPr/>
          <a:lstStyle/>
          <a:p>
            <a:r>
              <a:rPr lang="en-US" dirty="0" err="1"/>
              <a:t>Grafic</a:t>
            </a:r>
            <a:r>
              <a:rPr lang="en-US" dirty="0"/>
              <a:t> </a:t>
            </a:r>
            <a:r>
              <a:rPr lang="en-US" dirty="0" err="1"/>
              <a:t>proceduri</a:t>
            </a:r>
            <a:r>
              <a:rPr lang="en-US" dirty="0"/>
              <a:t> de </a:t>
            </a:r>
            <a:r>
              <a:rPr lang="en-US" dirty="0" err="1" smtClean="0"/>
              <a:t>achizi</a:t>
            </a:r>
            <a:r>
              <a:rPr lang="ro-RO" dirty="0" smtClean="0"/>
              <a:t>ții</a:t>
            </a:r>
            <a:r>
              <a:rPr lang="en-US" dirty="0" smtClean="0"/>
              <a:t> </a:t>
            </a:r>
            <a:r>
              <a:rPr lang="en-US" dirty="0" err="1"/>
              <a:t>în</a:t>
            </a:r>
            <a:r>
              <a:rPr lang="en-US" dirty="0"/>
              <a:t> </a:t>
            </a:r>
            <a:r>
              <a:rPr lang="en-US" dirty="0" err="1"/>
              <a:t>s.e.a.p</a:t>
            </a:r>
            <a:r>
              <a:rPr lang="en-US" dirty="0"/>
              <a:t>.</a:t>
            </a:r>
          </a:p>
        </p:txBody>
      </p:sp>
      <p:graphicFrame>
        <p:nvGraphicFramePr>
          <p:cNvPr id="5" name="Content Placeholder 4">
            <a:extLst>
              <a:ext uri="{FF2B5EF4-FFF2-40B4-BE49-F238E27FC236}">
                <a16:creationId xmlns="" xmlns:xdr="http://schemas.openxmlformats.org/drawingml/2006/spreadsheetDrawing" xmlns:a16="http://schemas.microsoft.com/office/drawing/2014/main" xmlns:lc="http://schemas.openxmlformats.org/drawingml/2006/lockedCanvas" id="{00000000-0008-0000-0000-000002000000}"/>
              </a:ext>
            </a:extLst>
          </p:cNvPr>
          <p:cNvGraphicFramePr>
            <a:graphicFrameLocks noGrp="1"/>
          </p:cNvGraphicFramePr>
          <p:nvPr>
            <p:ph idx="1"/>
            <p:extLst>
              <p:ext uri="{D42A27DB-BD31-4B8C-83A1-F6EECF244321}">
                <p14:modId xmlns:p14="http://schemas.microsoft.com/office/powerpoint/2010/main" val="2444745156"/>
              </p:ext>
            </p:extLst>
          </p:nvPr>
        </p:nvGraphicFramePr>
        <p:xfrm>
          <a:off x="294640" y="2097088"/>
          <a:ext cx="11673840" cy="44865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05666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0793" y="618518"/>
            <a:ext cx="3234519" cy="3475810"/>
          </a:xfrm>
        </p:spPr>
        <p:txBody>
          <a:bodyPr>
            <a:normAutofit/>
          </a:bodyPr>
          <a:lstStyle/>
          <a:p>
            <a:r>
              <a:rPr lang="ro-RO" b="1" dirty="0"/>
              <a:t>Sistemul Electronic de Achiziții </a:t>
            </a:r>
            <a:r>
              <a:rPr lang="ro-RO" b="1" dirty="0" smtClean="0"/>
              <a:t>Publice</a:t>
            </a:r>
            <a:br>
              <a:rPr lang="ro-RO" b="1" dirty="0" smtClean="0"/>
            </a:br>
            <a:r>
              <a:rPr lang="ro-RO" b="1" dirty="0"/>
              <a:t/>
            </a:r>
            <a:br>
              <a:rPr lang="ro-RO" b="1" dirty="0"/>
            </a:br>
            <a:r>
              <a:rPr lang="ro-RO" b="1" dirty="0" smtClean="0"/>
              <a:t>S.I.C.A.P.</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4478" y="756163"/>
            <a:ext cx="8195248" cy="5716013"/>
          </a:xfrm>
        </p:spPr>
      </p:pic>
    </p:spTree>
    <p:extLst>
      <p:ext uri="{BB962C8B-B14F-4D97-AF65-F5344CB8AC3E}">
        <p14:creationId xmlns:p14="http://schemas.microsoft.com/office/powerpoint/2010/main" val="1746082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204419"/>
            <a:ext cx="9905998" cy="764572"/>
          </a:xfrm>
        </p:spPr>
        <p:txBody>
          <a:bodyPr/>
          <a:lstStyle/>
          <a:p>
            <a:r>
              <a:rPr lang="en-US" dirty="0" err="1" smtClean="0"/>
              <a:t>Funcționalități</a:t>
            </a:r>
            <a:r>
              <a:rPr lang="en-US" dirty="0" smtClean="0"/>
              <a:t> </a:t>
            </a:r>
            <a:r>
              <a:rPr lang="en-US" dirty="0" err="1" smtClean="0"/>
              <a:t>noi</a:t>
            </a:r>
            <a:r>
              <a:rPr lang="en-US" dirty="0" smtClean="0"/>
              <a:t> </a:t>
            </a:r>
            <a:r>
              <a:rPr lang="en-US" dirty="0" err="1" smtClean="0"/>
              <a:t>în</a:t>
            </a:r>
            <a:r>
              <a:rPr lang="en-US" dirty="0" smtClean="0"/>
              <a:t> S.I.C.A.P.</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611648" y="948035"/>
            <a:ext cx="10661402" cy="5909965"/>
          </a:xfrm>
          <a:prstGeom prst="rect">
            <a:avLst/>
          </a:prstGeom>
        </p:spPr>
      </p:pic>
    </p:spTree>
    <p:extLst>
      <p:ext uri="{BB962C8B-B14F-4D97-AF65-F5344CB8AC3E}">
        <p14:creationId xmlns:p14="http://schemas.microsoft.com/office/powerpoint/2010/main" val="12835017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300252"/>
            <a:ext cx="9905998" cy="1078172"/>
          </a:xfrm>
        </p:spPr>
        <p:txBody>
          <a:bodyPr>
            <a:normAutofit fontScale="90000"/>
          </a:bodyPr>
          <a:lstStyle/>
          <a:p>
            <a:r>
              <a:rPr lang="en-US" dirty="0" smtClean="0"/>
              <a:t>S.I.C.A.P. </a:t>
            </a:r>
            <a:r>
              <a:rPr lang="en-US" dirty="0" err="1"/>
              <a:t>Ș</a:t>
            </a:r>
            <a:r>
              <a:rPr lang="en-US" dirty="0" err="1" smtClean="0"/>
              <a:t>i</a:t>
            </a:r>
            <a:r>
              <a:rPr lang="en-US" dirty="0" smtClean="0"/>
              <a:t> </a:t>
            </a:r>
            <a:r>
              <a:rPr lang="en-US" dirty="0" err="1" smtClean="0"/>
              <a:t>intituțiile</a:t>
            </a:r>
            <a:r>
              <a:rPr lang="en-US" dirty="0" smtClean="0"/>
              <a:t> de </a:t>
            </a:r>
            <a:r>
              <a:rPr lang="en-US" dirty="0" err="1" smtClean="0"/>
              <a:t>reglementare</a:t>
            </a:r>
            <a:r>
              <a:rPr lang="en-US" dirty="0" smtClean="0"/>
              <a:t> </a:t>
            </a:r>
            <a:r>
              <a:rPr lang="en-US" dirty="0" err="1" smtClean="0"/>
              <a:t>Și</a:t>
            </a:r>
            <a:r>
              <a:rPr lang="en-US" dirty="0" smtClean="0"/>
              <a:t> </a:t>
            </a:r>
            <a:r>
              <a:rPr lang="en-US" dirty="0" err="1" smtClean="0"/>
              <a:t>contol</a:t>
            </a:r>
            <a:endParaRPr lang="en-US" dirty="0"/>
          </a:p>
        </p:txBody>
      </p:sp>
      <p:sp>
        <p:nvSpPr>
          <p:cNvPr id="3" name="Content Placeholder 2"/>
          <p:cNvSpPr>
            <a:spLocks noGrp="1"/>
          </p:cNvSpPr>
          <p:nvPr>
            <p:ph idx="1"/>
          </p:nvPr>
        </p:nvSpPr>
        <p:spPr>
          <a:xfrm>
            <a:off x="1141412" y="1378424"/>
            <a:ext cx="9905999" cy="5295331"/>
          </a:xfrm>
        </p:spPr>
        <p:txBody>
          <a:bodyPr>
            <a:normAutofit fontScale="77500" lnSpcReduction="20000"/>
          </a:bodyPr>
          <a:lstStyle/>
          <a:p>
            <a:pPr lvl="1"/>
            <a:r>
              <a:rPr lang="ro-RO" sz="2800" dirty="0"/>
              <a:t>Agenția Națională de Achiziții Publice – ANAP, </a:t>
            </a:r>
            <a:endParaRPr lang="ro-RO" sz="2800" dirty="0" smtClean="0"/>
          </a:p>
          <a:p>
            <a:pPr lvl="2"/>
            <a:r>
              <a:rPr lang="ro-RO" sz="2600" dirty="0" smtClean="0"/>
              <a:t>Aprobă documentația de atribuire</a:t>
            </a:r>
          </a:p>
          <a:p>
            <a:pPr lvl="2"/>
            <a:r>
              <a:rPr lang="ro-RO" sz="2600" dirty="0" smtClean="0"/>
              <a:t>Analiza de risc</a:t>
            </a:r>
            <a:endParaRPr lang="ro-RO" sz="2600" dirty="0"/>
          </a:p>
          <a:p>
            <a:pPr lvl="1"/>
            <a:r>
              <a:rPr lang="ro-RO" sz="2800" dirty="0"/>
              <a:t>Consiliul Național de Soluționare a Contestațiilor – CNSC</a:t>
            </a:r>
            <a:r>
              <a:rPr lang="ro-RO" sz="2800" dirty="0" smtClean="0"/>
              <a:t>,</a:t>
            </a:r>
          </a:p>
          <a:p>
            <a:pPr lvl="2"/>
            <a:r>
              <a:rPr lang="ro-RO" sz="2600" dirty="0" smtClean="0"/>
              <a:t>Acces la procedurile contestate</a:t>
            </a:r>
            <a:endParaRPr lang="ro-RO" sz="2600" dirty="0"/>
          </a:p>
          <a:p>
            <a:pPr lvl="1"/>
            <a:r>
              <a:rPr lang="ro-RO" sz="2800" dirty="0"/>
              <a:t>Consiliul Concurenței </a:t>
            </a:r>
            <a:r>
              <a:rPr lang="mr-IN" sz="2800" dirty="0" smtClean="0"/>
              <a:t>–</a:t>
            </a:r>
            <a:r>
              <a:rPr lang="ro-RO" sz="2800" dirty="0" smtClean="0"/>
              <a:t> CC</a:t>
            </a:r>
          </a:p>
          <a:p>
            <a:pPr lvl="2"/>
            <a:r>
              <a:rPr lang="ro-RO" sz="2600" dirty="0" smtClean="0"/>
              <a:t>Acces la </a:t>
            </a:r>
            <a:r>
              <a:rPr lang="ro-RO" sz="2600" dirty="0" err="1" smtClean="0"/>
              <a:t>raposrte</a:t>
            </a:r>
            <a:r>
              <a:rPr lang="ro-RO" sz="2600" dirty="0" smtClean="0"/>
              <a:t> predefinite</a:t>
            </a:r>
            <a:endParaRPr lang="ro-RO" sz="2600" dirty="0"/>
          </a:p>
          <a:p>
            <a:pPr lvl="1"/>
            <a:r>
              <a:rPr lang="ro-RO" sz="2800" dirty="0"/>
              <a:t>Agenția Națională de Integritate – ANI</a:t>
            </a:r>
            <a:r>
              <a:rPr lang="ro-RO" sz="2800" dirty="0" smtClean="0"/>
              <a:t>.</a:t>
            </a:r>
          </a:p>
          <a:p>
            <a:pPr lvl="2"/>
            <a:r>
              <a:rPr lang="ro-RO" sz="2600" dirty="0" smtClean="0"/>
              <a:t>Prevenție</a:t>
            </a:r>
          </a:p>
          <a:p>
            <a:pPr lvl="1"/>
            <a:r>
              <a:rPr lang="ro-RO" sz="2800" dirty="0" smtClean="0"/>
              <a:t>Toate </a:t>
            </a:r>
            <a:r>
              <a:rPr lang="ro-RO" sz="2800" dirty="0" err="1" smtClean="0"/>
              <a:t>entitițile</a:t>
            </a:r>
            <a:r>
              <a:rPr lang="ro-RO" sz="2800" dirty="0" smtClean="0"/>
              <a:t> de mai sus:</a:t>
            </a:r>
          </a:p>
          <a:p>
            <a:pPr lvl="2"/>
            <a:r>
              <a:rPr lang="ro-RO" sz="2600" dirty="0" smtClean="0"/>
              <a:t>Acces la notificări</a:t>
            </a:r>
          </a:p>
          <a:p>
            <a:pPr lvl="2"/>
            <a:r>
              <a:rPr lang="ro-RO" sz="2600" dirty="0" err="1" smtClean="0"/>
              <a:t>Rapoerte</a:t>
            </a:r>
            <a:r>
              <a:rPr lang="ro-RO" sz="2600" dirty="0" smtClean="0"/>
              <a:t> predefinite și dinamice</a:t>
            </a:r>
          </a:p>
          <a:p>
            <a:pPr lvl="2"/>
            <a:r>
              <a:rPr lang="ro-RO" sz="2600" dirty="0" smtClean="0"/>
              <a:t>Servicii web pentru dezvoltări interne</a:t>
            </a:r>
            <a:endParaRPr lang="en-US" sz="2600" dirty="0"/>
          </a:p>
        </p:txBody>
      </p:sp>
    </p:spTree>
    <p:extLst>
      <p:ext uri="{BB962C8B-B14F-4D97-AF65-F5344CB8AC3E}">
        <p14:creationId xmlns:p14="http://schemas.microsoft.com/office/powerpoint/2010/main" val="4359616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b="1" dirty="0"/>
              <a:t>Sistemul Electronic de Achiziții </a:t>
            </a:r>
            <a:r>
              <a:rPr lang="ro-RO" b="1" dirty="0" smtClean="0"/>
              <a:t>Publice - S.I.C.A.P</a:t>
            </a:r>
            <a:r>
              <a:rPr lang="ro-RO" b="1" dirty="0"/>
              <a:t>.</a:t>
            </a:r>
            <a:endParaRPr lang="en-US" dirty="0"/>
          </a:p>
        </p:txBody>
      </p:sp>
      <p:sp>
        <p:nvSpPr>
          <p:cNvPr id="3" name="Content Placeholder 2"/>
          <p:cNvSpPr>
            <a:spLocks noGrp="1"/>
          </p:cNvSpPr>
          <p:nvPr>
            <p:ph idx="1"/>
          </p:nvPr>
        </p:nvSpPr>
        <p:spPr>
          <a:xfrm>
            <a:off x="1141412" y="2249486"/>
            <a:ext cx="9905999" cy="4260495"/>
          </a:xfrm>
        </p:spPr>
        <p:txBody>
          <a:bodyPr>
            <a:normAutofit/>
          </a:bodyPr>
          <a:lstStyle/>
          <a:p>
            <a:r>
              <a:rPr lang="en-US" dirty="0" smtClean="0"/>
              <a:t>Din </a:t>
            </a:r>
            <a:r>
              <a:rPr lang="en-US" dirty="0" err="1" smtClean="0"/>
              <a:t>luna</a:t>
            </a:r>
            <a:r>
              <a:rPr lang="en-US" dirty="0" smtClean="0"/>
              <a:t> </a:t>
            </a:r>
            <a:r>
              <a:rPr lang="en-US" dirty="0" err="1" smtClean="0"/>
              <a:t>mai</a:t>
            </a:r>
            <a:r>
              <a:rPr lang="en-US" dirty="0" smtClean="0"/>
              <a:t> 2017 </a:t>
            </a:r>
            <a:r>
              <a:rPr lang="en-US" dirty="0" err="1" smtClean="0"/>
              <a:t>suntem</a:t>
            </a:r>
            <a:r>
              <a:rPr lang="en-US" dirty="0" smtClean="0"/>
              <a:t> </a:t>
            </a:r>
            <a:r>
              <a:rPr lang="en-US" dirty="0" err="1" smtClean="0"/>
              <a:t>în</a:t>
            </a:r>
            <a:r>
              <a:rPr lang="en-US" dirty="0" smtClean="0"/>
              <a:t> </a:t>
            </a:r>
            <a:r>
              <a:rPr lang="en-US" dirty="0" err="1" smtClean="0"/>
              <a:t>testare</a:t>
            </a:r>
            <a:r>
              <a:rPr lang="en-US" dirty="0" smtClean="0"/>
              <a:t> </a:t>
            </a:r>
            <a:r>
              <a:rPr lang="en-US" dirty="0" err="1" smtClean="0"/>
              <a:t>publică</a:t>
            </a:r>
            <a:endParaRPr lang="en-US" dirty="0" smtClean="0"/>
          </a:p>
          <a:p>
            <a:pPr lvl="1"/>
            <a:r>
              <a:rPr lang="en-US" dirty="0" err="1"/>
              <a:t>Utilizatori</a:t>
            </a:r>
            <a:r>
              <a:rPr lang="en-US" dirty="0"/>
              <a:t> </a:t>
            </a:r>
            <a:r>
              <a:rPr lang="en-US" dirty="0" err="1"/>
              <a:t>distincti</a:t>
            </a:r>
            <a:r>
              <a:rPr lang="en-US" dirty="0"/>
              <a:t> </a:t>
            </a:r>
            <a:r>
              <a:rPr lang="en-US" dirty="0" err="1"/>
              <a:t>conectati</a:t>
            </a:r>
            <a:r>
              <a:rPr lang="en-US" dirty="0"/>
              <a:t>: </a:t>
            </a:r>
            <a:r>
              <a:rPr lang="en-US" dirty="0" smtClean="0"/>
              <a:t>1321</a:t>
            </a:r>
            <a:endParaRPr lang="en-US" dirty="0"/>
          </a:p>
          <a:p>
            <a:pPr lvl="1"/>
            <a:r>
              <a:rPr lang="en-US" dirty="0" err="1"/>
              <a:t>Numar</a:t>
            </a:r>
            <a:r>
              <a:rPr lang="en-US" dirty="0"/>
              <a:t> de </a:t>
            </a:r>
            <a:r>
              <a:rPr lang="en-US" dirty="0" err="1"/>
              <a:t>sesiuni</a:t>
            </a:r>
            <a:r>
              <a:rPr lang="en-US" dirty="0"/>
              <a:t> private/</a:t>
            </a:r>
            <a:r>
              <a:rPr lang="en-US" dirty="0" err="1"/>
              <a:t>autentificari</a:t>
            </a:r>
            <a:r>
              <a:rPr lang="en-US" dirty="0"/>
              <a:t> </a:t>
            </a:r>
            <a:r>
              <a:rPr lang="en-US" dirty="0" err="1"/>
              <a:t>reusite</a:t>
            </a:r>
            <a:r>
              <a:rPr lang="en-US" dirty="0"/>
              <a:t> in </a:t>
            </a:r>
            <a:r>
              <a:rPr lang="en-US" dirty="0" err="1"/>
              <a:t>aplicatie</a:t>
            </a:r>
            <a:r>
              <a:rPr lang="en-US" dirty="0"/>
              <a:t>: </a:t>
            </a:r>
            <a:r>
              <a:rPr lang="en-US" dirty="0" smtClean="0"/>
              <a:t>7131</a:t>
            </a:r>
            <a:endParaRPr lang="en-US" dirty="0"/>
          </a:p>
          <a:p>
            <a:pPr lvl="1"/>
            <a:r>
              <a:rPr lang="en-US" dirty="0" err="1"/>
              <a:t>Numar</a:t>
            </a:r>
            <a:r>
              <a:rPr lang="en-US" dirty="0"/>
              <a:t> de </a:t>
            </a:r>
            <a:r>
              <a:rPr lang="en-US" dirty="0" err="1"/>
              <a:t>sesiuni</a:t>
            </a:r>
            <a:r>
              <a:rPr lang="en-US" dirty="0"/>
              <a:t>/</a:t>
            </a:r>
            <a:r>
              <a:rPr lang="en-US" dirty="0" err="1"/>
              <a:t>accesari</a:t>
            </a:r>
            <a:r>
              <a:rPr lang="en-US" dirty="0"/>
              <a:t> </a:t>
            </a:r>
            <a:r>
              <a:rPr lang="en-US" dirty="0" err="1"/>
              <a:t>pe</a:t>
            </a:r>
            <a:r>
              <a:rPr lang="en-US" dirty="0"/>
              <a:t> zona </a:t>
            </a:r>
            <a:r>
              <a:rPr lang="en-US" dirty="0" err="1"/>
              <a:t>publica</a:t>
            </a:r>
            <a:r>
              <a:rPr lang="en-US" dirty="0"/>
              <a:t>: </a:t>
            </a:r>
            <a:r>
              <a:rPr lang="en-US" dirty="0" smtClean="0"/>
              <a:t>105809</a:t>
            </a:r>
            <a:endParaRPr lang="en-US" dirty="0"/>
          </a:p>
          <a:p>
            <a:pPr lvl="1"/>
            <a:r>
              <a:rPr lang="en-US" dirty="0" err="1"/>
              <a:t>Numar</a:t>
            </a:r>
            <a:r>
              <a:rPr lang="en-US" dirty="0"/>
              <a:t> de </a:t>
            </a:r>
            <a:r>
              <a:rPr lang="en-US" dirty="0" err="1"/>
              <a:t>inregistrari</a:t>
            </a:r>
            <a:r>
              <a:rPr lang="en-US" dirty="0"/>
              <a:t> </a:t>
            </a:r>
            <a:r>
              <a:rPr lang="en-US" dirty="0" err="1"/>
              <a:t>noi</a:t>
            </a:r>
            <a:r>
              <a:rPr lang="en-US" dirty="0"/>
              <a:t> : </a:t>
            </a:r>
            <a:r>
              <a:rPr lang="en-US" dirty="0" smtClean="0"/>
              <a:t>1453 (537 </a:t>
            </a:r>
            <a:r>
              <a:rPr lang="en-US" dirty="0"/>
              <a:t>AC, </a:t>
            </a:r>
            <a:r>
              <a:rPr lang="en-US" dirty="0" smtClean="0"/>
              <a:t>916</a:t>
            </a:r>
            <a:r>
              <a:rPr lang="en-US" dirty="0" smtClean="0"/>
              <a:t> </a:t>
            </a:r>
            <a:r>
              <a:rPr lang="en-US" dirty="0" err="1"/>
              <a:t>Ofertanti</a:t>
            </a:r>
            <a:r>
              <a:rPr lang="en-US" dirty="0"/>
              <a:t>)</a:t>
            </a:r>
          </a:p>
          <a:p>
            <a:pPr lvl="1"/>
            <a:r>
              <a:rPr lang="en-US" dirty="0" err="1"/>
              <a:t>Numar</a:t>
            </a:r>
            <a:r>
              <a:rPr lang="en-US" dirty="0"/>
              <a:t> de </a:t>
            </a:r>
            <a:r>
              <a:rPr lang="en-US" dirty="0" err="1"/>
              <a:t>inregistrari</a:t>
            </a:r>
            <a:r>
              <a:rPr lang="en-US" dirty="0"/>
              <a:t> </a:t>
            </a:r>
            <a:r>
              <a:rPr lang="en-US" dirty="0" err="1"/>
              <a:t>noi</a:t>
            </a:r>
            <a:r>
              <a:rPr lang="en-US" dirty="0"/>
              <a:t> care s-au </a:t>
            </a:r>
            <a:r>
              <a:rPr lang="en-US" dirty="0" err="1"/>
              <a:t>autentificat</a:t>
            </a:r>
            <a:r>
              <a:rPr lang="en-US" dirty="0"/>
              <a:t> </a:t>
            </a:r>
            <a:r>
              <a:rPr lang="en-US" dirty="0" smtClean="0"/>
              <a:t>: 1068 (388 </a:t>
            </a:r>
            <a:r>
              <a:rPr lang="en-US" dirty="0"/>
              <a:t>AC, </a:t>
            </a:r>
            <a:r>
              <a:rPr lang="en-US" dirty="0" smtClean="0"/>
              <a:t>680 </a:t>
            </a:r>
            <a:r>
              <a:rPr lang="en-US" dirty="0" err="1"/>
              <a:t>Ofertanti</a:t>
            </a:r>
            <a:r>
              <a:rPr lang="en-US" dirty="0" smtClean="0"/>
              <a:t>)</a:t>
            </a:r>
          </a:p>
          <a:p>
            <a:r>
              <a:rPr lang="en-US" dirty="0" err="1" smtClean="0"/>
              <a:t>Testare</a:t>
            </a:r>
            <a:r>
              <a:rPr lang="en-US" dirty="0" smtClean="0"/>
              <a:t> </a:t>
            </a:r>
            <a:r>
              <a:rPr lang="en-US" dirty="0" err="1" smtClean="0"/>
              <a:t>internă</a:t>
            </a:r>
            <a:r>
              <a:rPr lang="en-US" dirty="0" smtClean="0"/>
              <a:t> cu </a:t>
            </a:r>
            <a:r>
              <a:rPr lang="en-US" dirty="0" err="1" smtClean="0"/>
              <a:t>echipe</a:t>
            </a:r>
            <a:r>
              <a:rPr lang="en-US" dirty="0" smtClean="0"/>
              <a:t> </a:t>
            </a:r>
            <a:r>
              <a:rPr lang="en-US" dirty="0" err="1" smtClean="0"/>
              <a:t>profesionale</a:t>
            </a:r>
            <a:r>
              <a:rPr lang="en-US" dirty="0" smtClean="0"/>
              <a:t> din </a:t>
            </a:r>
            <a:r>
              <a:rPr lang="en-US" dirty="0" err="1" smtClean="0"/>
              <a:t>cadrul</a:t>
            </a:r>
            <a:r>
              <a:rPr lang="en-US" dirty="0" smtClean="0"/>
              <a:t> </a:t>
            </a:r>
            <a:r>
              <a:rPr lang="en-US" dirty="0" err="1" smtClean="0"/>
              <a:t>proiectului</a:t>
            </a:r>
            <a:endParaRPr lang="en-US" dirty="0" smtClean="0"/>
          </a:p>
          <a:p>
            <a:pPr lvl="1"/>
            <a:r>
              <a:rPr lang="en-US" dirty="0" err="1" smtClean="0"/>
              <a:t>Nr</a:t>
            </a:r>
            <a:r>
              <a:rPr lang="en-US" dirty="0" smtClean="0"/>
              <a:t>. </a:t>
            </a:r>
            <a:r>
              <a:rPr lang="en-US" dirty="0"/>
              <a:t>t</a:t>
            </a:r>
            <a:r>
              <a:rPr lang="en-US" dirty="0" smtClean="0"/>
              <a:t>este: </a:t>
            </a:r>
            <a:r>
              <a:rPr lang="en-US" dirty="0" smtClean="0"/>
              <a:t>912</a:t>
            </a:r>
            <a:endParaRPr lang="en-US" dirty="0" smtClean="0"/>
          </a:p>
          <a:p>
            <a:pPr lvl="1"/>
            <a:r>
              <a:rPr lang="en-US" dirty="0" err="1" smtClean="0"/>
              <a:t>Trecute</a:t>
            </a:r>
            <a:r>
              <a:rPr lang="en-US" dirty="0" smtClean="0"/>
              <a:t> cu </a:t>
            </a:r>
            <a:r>
              <a:rPr lang="en-US" dirty="0" err="1" smtClean="0"/>
              <a:t>succes</a:t>
            </a:r>
            <a:r>
              <a:rPr lang="en-US" dirty="0" smtClean="0"/>
              <a:t>: 842, </a:t>
            </a:r>
            <a:r>
              <a:rPr lang="en-US" dirty="0" err="1" smtClean="0"/>
              <a:t>acum</a:t>
            </a:r>
            <a:r>
              <a:rPr lang="en-US" dirty="0" smtClean="0"/>
              <a:t> </a:t>
            </a:r>
            <a:r>
              <a:rPr lang="en-US" dirty="0" err="1" smtClean="0"/>
              <a:t>îmbunătățim</a:t>
            </a:r>
            <a:r>
              <a:rPr lang="en-US" dirty="0" smtClean="0"/>
              <a:t> </a:t>
            </a:r>
            <a:r>
              <a:rPr lang="en-US" dirty="0" err="1" smtClean="0"/>
              <a:t>aplicația</a:t>
            </a:r>
            <a:r>
              <a:rPr lang="en-US" dirty="0" smtClean="0"/>
              <a:t> </a:t>
            </a:r>
            <a:r>
              <a:rPr lang="en-US" dirty="0" err="1" smtClean="0"/>
              <a:t>pentru</a:t>
            </a:r>
            <a:r>
              <a:rPr lang="en-US" dirty="0" smtClean="0"/>
              <a:t> </a:t>
            </a:r>
            <a:r>
              <a:rPr lang="en-US" dirty="0" err="1" smtClean="0"/>
              <a:t>testele</a:t>
            </a:r>
            <a:r>
              <a:rPr lang="en-US" dirty="0" smtClean="0"/>
              <a:t> cu </a:t>
            </a:r>
            <a:r>
              <a:rPr lang="en-US" dirty="0" err="1" smtClean="0"/>
              <a:t>erori</a:t>
            </a:r>
            <a:r>
              <a:rPr lang="en-US" dirty="0" smtClean="0"/>
              <a:t>.</a:t>
            </a:r>
            <a:endParaRPr lang="en-US" dirty="0" smtClean="0"/>
          </a:p>
          <a:p>
            <a:pPr lvl="1"/>
            <a:endParaRPr lang="en-US" dirty="0"/>
          </a:p>
        </p:txBody>
      </p:sp>
    </p:spTree>
    <p:extLst>
      <p:ext uri="{BB962C8B-B14F-4D97-AF65-F5344CB8AC3E}">
        <p14:creationId xmlns:p14="http://schemas.microsoft.com/office/powerpoint/2010/main" val="4392960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b="1" dirty="0" smtClean="0"/>
              <a:t>Dezvoltare în S.I.C.A.P. specifică C.N.S.C.</a:t>
            </a:r>
            <a:endParaRPr lang="en-US" dirty="0"/>
          </a:p>
        </p:txBody>
      </p:sp>
      <p:sp>
        <p:nvSpPr>
          <p:cNvPr id="3" name="Content Placeholder 2"/>
          <p:cNvSpPr>
            <a:spLocks noGrp="1"/>
          </p:cNvSpPr>
          <p:nvPr>
            <p:ph idx="1"/>
          </p:nvPr>
        </p:nvSpPr>
        <p:spPr>
          <a:xfrm>
            <a:off x="1141412" y="2249486"/>
            <a:ext cx="9905999" cy="4260495"/>
          </a:xfrm>
        </p:spPr>
        <p:txBody>
          <a:bodyPr>
            <a:normAutofit/>
          </a:bodyPr>
          <a:lstStyle/>
          <a:p>
            <a:r>
              <a:rPr lang="en-US" dirty="0" smtClean="0"/>
              <a:t>In </a:t>
            </a:r>
            <a:r>
              <a:rPr lang="en-US" dirty="0" err="1" smtClean="0"/>
              <a:t>anul</a:t>
            </a:r>
            <a:r>
              <a:rPr lang="en-US" dirty="0" smtClean="0"/>
              <a:t> 2017, AADR </a:t>
            </a:r>
            <a:r>
              <a:rPr lang="en-US" dirty="0" err="1" smtClean="0"/>
              <a:t>și</a:t>
            </a:r>
            <a:r>
              <a:rPr lang="en-US" dirty="0" smtClean="0"/>
              <a:t> CNSC au </a:t>
            </a:r>
            <a:r>
              <a:rPr lang="en-US" dirty="0" err="1" smtClean="0"/>
              <a:t>făcut</a:t>
            </a:r>
            <a:r>
              <a:rPr lang="en-US" dirty="0" smtClean="0"/>
              <a:t> o </a:t>
            </a:r>
            <a:r>
              <a:rPr lang="en-US" dirty="0" err="1" smtClean="0"/>
              <a:t>analiză</a:t>
            </a:r>
            <a:r>
              <a:rPr lang="en-US" dirty="0" smtClean="0"/>
              <a:t> </a:t>
            </a:r>
            <a:r>
              <a:rPr lang="en-US" dirty="0" err="1" smtClean="0"/>
              <a:t>premergătoare</a:t>
            </a:r>
            <a:r>
              <a:rPr lang="en-US" dirty="0" smtClean="0"/>
              <a:t> </a:t>
            </a:r>
            <a:r>
              <a:rPr lang="en-US" dirty="0" err="1" smtClean="0"/>
              <a:t>pentru</a:t>
            </a:r>
            <a:r>
              <a:rPr lang="en-US" dirty="0" smtClean="0"/>
              <a:t> </a:t>
            </a:r>
            <a:r>
              <a:rPr lang="en-US" dirty="0" err="1" smtClean="0"/>
              <a:t>rezolvarea</a:t>
            </a:r>
            <a:r>
              <a:rPr lang="en-US" dirty="0" smtClean="0"/>
              <a:t> </a:t>
            </a:r>
            <a:r>
              <a:rPr lang="en-US" dirty="0" err="1" smtClean="0"/>
              <a:t>contestațiilor</a:t>
            </a:r>
            <a:r>
              <a:rPr lang="en-US" dirty="0" smtClean="0"/>
              <a:t> cu </a:t>
            </a:r>
            <a:r>
              <a:rPr lang="en-US" dirty="0" err="1" smtClean="0"/>
              <a:t>celeritate</a:t>
            </a:r>
            <a:r>
              <a:rPr lang="en-US" dirty="0" smtClean="0"/>
              <a:t>, </a:t>
            </a:r>
            <a:r>
              <a:rPr lang="en-US" dirty="0" err="1" smtClean="0"/>
              <a:t>prin</a:t>
            </a:r>
            <a:r>
              <a:rPr lang="en-US" dirty="0" smtClean="0"/>
              <a:t> </a:t>
            </a:r>
            <a:r>
              <a:rPr lang="en-US" dirty="0" err="1" smtClean="0"/>
              <a:t>intermediul</a:t>
            </a:r>
            <a:r>
              <a:rPr lang="en-US" dirty="0" smtClean="0"/>
              <a:t> SICAP, </a:t>
            </a:r>
            <a:r>
              <a:rPr lang="en-US" dirty="0" err="1" smtClean="0"/>
              <a:t>astfel</a:t>
            </a:r>
            <a:r>
              <a:rPr lang="en-US" dirty="0" smtClean="0"/>
              <a:t>:</a:t>
            </a:r>
          </a:p>
          <a:p>
            <a:pPr lvl="1"/>
            <a:r>
              <a:rPr lang="en-US" dirty="0" err="1" smtClean="0"/>
              <a:t>Ofertanții</a:t>
            </a:r>
            <a:r>
              <a:rPr lang="en-US" dirty="0" smtClean="0"/>
              <a:t> </a:t>
            </a:r>
            <a:r>
              <a:rPr lang="en-US" dirty="0" err="1" smtClean="0"/>
              <a:t>înrolați</a:t>
            </a:r>
            <a:r>
              <a:rPr lang="en-US" dirty="0" smtClean="0"/>
              <a:t> </a:t>
            </a:r>
            <a:r>
              <a:rPr lang="en-US" dirty="0" err="1" smtClean="0"/>
              <a:t>în</a:t>
            </a:r>
            <a:r>
              <a:rPr lang="en-US" dirty="0" smtClean="0"/>
              <a:t> </a:t>
            </a:r>
            <a:r>
              <a:rPr lang="en-US" dirty="0" err="1" smtClean="0"/>
              <a:t>procedura</a:t>
            </a:r>
            <a:r>
              <a:rPr lang="en-US" dirty="0" smtClean="0"/>
              <a:t> de </a:t>
            </a:r>
            <a:r>
              <a:rPr lang="en-US" dirty="0" err="1" smtClean="0"/>
              <a:t>achiziție</a:t>
            </a:r>
            <a:r>
              <a:rPr lang="en-US" dirty="0" smtClean="0"/>
              <a:t>, </a:t>
            </a:r>
            <a:r>
              <a:rPr lang="en-US" dirty="0" err="1" smtClean="0"/>
              <a:t>lansează</a:t>
            </a:r>
            <a:r>
              <a:rPr lang="en-US" dirty="0" smtClean="0"/>
              <a:t> </a:t>
            </a:r>
            <a:r>
              <a:rPr lang="en-US" dirty="0" err="1" smtClean="0"/>
              <a:t>prin</a:t>
            </a:r>
            <a:r>
              <a:rPr lang="en-US" dirty="0" smtClean="0"/>
              <a:t> </a:t>
            </a:r>
            <a:r>
              <a:rPr lang="en-US" dirty="0" err="1" smtClean="0"/>
              <a:t>intermediul</a:t>
            </a:r>
            <a:r>
              <a:rPr lang="en-US" dirty="0" smtClean="0"/>
              <a:t> SICAP </a:t>
            </a:r>
            <a:r>
              <a:rPr lang="en-US" dirty="0" err="1" smtClean="0"/>
              <a:t>contestații</a:t>
            </a:r>
            <a:endParaRPr lang="en-US" dirty="0" smtClean="0"/>
          </a:p>
          <a:p>
            <a:pPr lvl="1"/>
            <a:r>
              <a:rPr lang="en-US" dirty="0" smtClean="0"/>
              <a:t>CNSC </a:t>
            </a:r>
            <a:r>
              <a:rPr lang="en-US" dirty="0" err="1" smtClean="0"/>
              <a:t>primește</a:t>
            </a:r>
            <a:r>
              <a:rPr lang="en-US" dirty="0" smtClean="0"/>
              <a:t> </a:t>
            </a:r>
            <a:r>
              <a:rPr lang="en-US" dirty="0" err="1" smtClean="0"/>
              <a:t>contestația</a:t>
            </a:r>
            <a:r>
              <a:rPr lang="en-US" dirty="0" smtClean="0"/>
              <a:t> </a:t>
            </a:r>
            <a:r>
              <a:rPr lang="en-US" dirty="0" err="1" smtClean="0"/>
              <a:t>prin</a:t>
            </a:r>
            <a:r>
              <a:rPr lang="en-US" dirty="0" smtClean="0"/>
              <a:t> </a:t>
            </a:r>
            <a:r>
              <a:rPr lang="en-US" dirty="0" err="1" smtClean="0"/>
              <a:t>modulul</a:t>
            </a:r>
            <a:r>
              <a:rPr lang="en-US" dirty="0" smtClean="0"/>
              <a:t> de SICAP</a:t>
            </a:r>
          </a:p>
          <a:p>
            <a:pPr lvl="1"/>
            <a:r>
              <a:rPr lang="en-US" dirty="0" err="1" smtClean="0"/>
              <a:t>Stabilește</a:t>
            </a:r>
            <a:r>
              <a:rPr lang="en-US" dirty="0" smtClean="0"/>
              <a:t> intern </a:t>
            </a:r>
            <a:r>
              <a:rPr lang="en-US" dirty="0" err="1" smtClean="0"/>
              <a:t>completul</a:t>
            </a:r>
            <a:r>
              <a:rPr lang="en-US" dirty="0" smtClean="0"/>
              <a:t> care </a:t>
            </a:r>
            <a:r>
              <a:rPr lang="en-US" dirty="0" err="1" smtClean="0"/>
              <a:t>va</a:t>
            </a:r>
            <a:r>
              <a:rPr lang="en-US" dirty="0" smtClean="0"/>
              <a:t> </a:t>
            </a:r>
            <a:r>
              <a:rPr lang="en-US" dirty="0" err="1" smtClean="0"/>
              <a:t>soluționa</a:t>
            </a:r>
            <a:r>
              <a:rPr lang="en-US" dirty="0" smtClean="0"/>
              <a:t> </a:t>
            </a:r>
            <a:r>
              <a:rPr lang="en-US" dirty="0" err="1" smtClean="0"/>
              <a:t>contestația</a:t>
            </a:r>
            <a:endParaRPr lang="en-US" dirty="0" smtClean="0"/>
          </a:p>
          <a:p>
            <a:pPr lvl="1"/>
            <a:r>
              <a:rPr lang="en-US" dirty="0" err="1" smtClean="0"/>
              <a:t>Fiecare</a:t>
            </a:r>
            <a:r>
              <a:rPr lang="en-US" dirty="0" smtClean="0"/>
              <a:t> inspector din </a:t>
            </a:r>
            <a:r>
              <a:rPr lang="en-US" dirty="0" err="1" smtClean="0"/>
              <a:t>cadrul</a:t>
            </a:r>
            <a:r>
              <a:rPr lang="en-US" dirty="0" smtClean="0"/>
              <a:t> </a:t>
            </a:r>
            <a:r>
              <a:rPr lang="en-US" dirty="0" err="1" smtClean="0"/>
              <a:t>completului</a:t>
            </a:r>
            <a:r>
              <a:rPr lang="en-US" dirty="0" smtClean="0"/>
              <a:t> are </a:t>
            </a:r>
            <a:r>
              <a:rPr lang="en-US" dirty="0" err="1" smtClean="0"/>
              <a:t>acces</a:t>
            </a:r>
            <a:r>
              <a:rPr lang="en-US" dirty="0" smtClean="0"/>
              <a:t> integral la </a:t>
            </a:r>
            <a:r>
              <a:rPr lang="en-US" dirty="0" err="1" smtClean="0"/>
              <a:t>procedura</a:t>
            </a:r>
            <a:r>
              <a:rPr lang="en-US" dirty="0" smtClean="0"/>
              <a:t> </a:t>
            </a:r>
            <a:r>
              <a:rPr lang="en-US" dirty="0" err="1" smtClean="0"/>
              <a:t>contestată</a:t>
            </a:r>
            <a:endParaRPr lang="en-US" dirty="0" smtClean="0"/>
          </a:p>
          <a:p>
            <a:pPr lvl="1"/>
            <a:r>
              <a:rPr lang="en-US" dirty="0" err="1" smtClean="0"/>
              <a:t>După</a:t>
            </a:r>
            <a:r>
              <a:rPr lang="en-US" dirty="0" smtClean="0"/>
              <a:t> </a:t>
            </a:r>
            <a:r>
              <a:rPr lang="en-US" dirty="0" err="1" smtClean="0"/>
              <a:t>soluționare</a:t>
            </a:r>
            <a:r>
              <a:rPr lang="en-US" dirty="0" smtClean="0"/>
              <a:t>, tot </a:t>
            </a:r>
            <a:r>
              <a:rPr lang="en-US" dirty="0" err="1" smtClean="0"/>
              <a:t>prin</a:t>
            </a:r>
            <a:r>
              <a:rPr lang="en-US" dirty="0" smtClean="0"/>
              <a:t> SICAP se face </a:t>
            </a:r>
            <a:r>
              <a:rPr lang="en-US" dirty="0" err="1" smtClean="0"/>
              <a:t>informarea</a:t>
            </a:r>
            <a:r>
              <a:rPr lang="en-US" dirty="0" smtClean="0"/>
              <a:t> </a:t>
            </a:r>
            <a:r>
              <a:rPr lang="en-US" dirty="0" err="1" smtClean="0"/>
              <a:t>denominalizată</a:t>
            </a:r>
            <a:r>
              <a:rPr lang="en-US" dirty="0" smtClean="0"/>
              <a:t> </a:t>
            </a:r>
            <a:r>
              <a:rPr lang="en-US" dirty="0" err="1" smtClean="0"/>
              <a:t>către</a:t>
            </a:r>
            <a:r>
              <a:rPr lang="en-US" dirty="0" smtClean="0"/>
              <a:t> </a:t>
            </a:r>
            <a:r>
              <a:rPr lang="en-US" dirty="0" err="1" smtClean="0"/>
              <a:t>contestatar</a:t>
            </a:r>
            <a:r>
              <a:rPr lang="en-US" dirty="0" smtClean="0"/>
              <a:t>, </a:t>
            </a:r>
            <a:r>
              <a:rPr lang="en-US" dirty="0" err="1" smtClean="0"/>
              <a:t>precum</a:t>
            </a:r>
            <a:r>
              <a:rPr lang="en-US" dirty="0" smtClean="0"/>
              <a:t> </a:t>
            </a:r>
            <a:r>
              <a:rPr lang="en-US" dirty="0" err="1" smtClean="0"/>
              <a:t>și</a:t>
            </a:r>
            <a:r>
              <a:rPr lang="en-US" dirty="0" smtClean="0"/>
              <a:t> </a:t>
            </a:r>
            <a:r>
              <a:rPr lang="en-US" dirty="0" err="1" smtClean="0"/>
              <a:t>către</a:t>
            </a:r>
            <a:r>
              <a:rPr lang="en-US" dirty="0" smtClean="0"/>
              <a:t> </a:t>
            </a:r>
            <a:r>
              <a:rPr lang="en-US" dirty="0" err="1" smtClean="0"/>
              <a:t>toți</a:t>
            </a:r>
            <a:r>
              <a:rPr lang="en-US" dirty="0" smtClean="0"/>
              <a:t> </a:t>
            </a:r>
            <a:r>
              <a:rPr lang="en-US" dirty="0" err="1" smtClean="0"/>
              <a:t>participanții</a:t>
            </a:r>
            <a:r>
              <a:rPr lang="en-US" dirty="0" smtClean="0"/>
              <a:t> la </a:t>
            </a:r>
            <a:r>
              <a:rPr lang="en-US" dirty="0" err="1" smtClean="0"/>
              <a:t>licitație</a:t>
            </a:r>
            <a:endParaRPr lang="en-US" dirty="0" smtClean="0"/>
          </a:p>
          <a:p>
            <a:r>
              <a:rPr lang="en-US" dirty="0" err="1" smtClean="0"/>
              <a:t>Termen</a:t>
            </a:r>
            <a:r>
              <a:rPr lang="en-US" dirty="0" smtClean="0"/>
              <a:t> de </a:t>
            </a:r>
            <a:r>
              <a:rPr lang="en-US" dirty="0" err="1" smtClean="0"/>
              <a:t>implementare</a:t>
            </a:r>
            <a:r>
              <a:rPr lang="en-US" dirty="0" smtClean="0"/>
              <a:t> </a:t>
            </a:r>
            <a:r>
              <a:rPr lang="en-US" dirty="0" err="1" smtClean="0"/>
              <a:t>soluție</a:t>
            </a:r>
            <a:r>
              <a:rPr lang="en-US" dirty="0" smtClean="0"/>
              <a:t>: </a:t>
            </a:r>
            <a:r>
              <a:rPr lang="en-US" dirty="0" err="1" smtClean="0"/>
              <a:t>septembrie</a:t>
            </a:r>
            <a:r>
              <a:rPr lang="en-US" dirty="0" smtClean="0"/>
              <a:t> 2018</a:t>
            </a:r>
            <a:endParaRPr lang="en-US" dirty="0" smtClean="0"/>
          </a:p>
          <a:p>
            <a:endParaRPr lang="en-US" dirty="0"/>
          </a:p>
        </p:txBody>
      </p:sp>
    </p:spTree>
    <p:extLst>
      <p:ext uri="{BB962C8B-B14F-4D97-AF65-F5344CB8AC3E}">
        <p14:creationId xmlns:p14="http://schemas.microsoft.com/office/powerpoint/2010/main" val="1650331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Vă</a:t>
            </a:r>
            <a:r>
              <a:rPr lang="en-US" dirty="0" smtClean="0"/>
              <a:t> </a:t>
            </a:r>
            <a:r>
              <a:rPr lang="en-US" dirty="0" err="1" smtClean="0"/>
              <a:t>mulțumesc</a:t>
            </a:r>
            <a:r>
              <a:rPr lang="en-US" dirty="0" smtClean="0"/>
              <a:t>!</a:t>
            </a:r>
            <a:endParaRPr lang="en-US" dirty="0"/>
          </a:p>
        </p:txBody>
      </p:sp>
      <p:sp>
        <p:nvSpPr>
          <p:cNvPr id="3" name="Content Placeholder 2"/>
          <p:cNvSpPr>
            <a:spLocks noGrp="1"/>
          </p:cNvSpPr>
          <p:nvPr>
            <p:ph idx="1"/>
          </p:nvPr>
        </p:nvSpPr>
        <p:spPr>
          <a:xfrm>
            <a:off x="1609797" y="3248168"/>
            <a:ext cx="8969229" cy="3459707"/>
          </a:xfrm>
        </p:spPr>
        <p:txBody>
          <a:bodyPr>
            <a:normAutofit/>
          </a:bodyPr>
          <a:lstStyle/>
          <a:p>
            <a:pPr marL="0" indent="0">
              <a:buNone/>
            </a:pPr>
            <a:r>
              <a:rPr lang="en-US" sz="3200" b="1" dirty="0" err="1" smtClean="0"/>
              <a:t>Agen</a:t>
            </a:r>
            <a:r>
              <a:rPr lang="en-US" sz="3200" b="1" dirty="0" err="1" smtClean="0"/>
              <a:t>ția</a:t>
            </a:r>
            <a:r>
              <a:rPr lang="en-US" sz="3200" b="1" dirty="0" smtClean="0"/>
              <a:t> </a:t>
            </a:r>
            <a:r>
              <a:rPr lang="en-US" sz="3200" b="1" dirty="0" err="1" smtClean="0"/>
              <a:t>pentru</a:t>
            </a:r>
            <a:r>
              <a:rPr lang="en-US" sz="3200" b="1" dirty="0" smtClean="0"/>
              <a:t> Agenda </a:t>
            </a:r>
            <a:r>
              <a:rPr lang="en-US" sz="3200" b="1" dirty="0" err="1" smtClean="0"/>
              <a:t>Digitală</a:t>
            </a:r>
            <a:r>
              <a:rPr lang="en-US" sz="3200" b="1" dirty="0" smtClean="0"/>
              <a:t> a </a:t>
            </a:r>
            <a:r>
              <a:rPr lang="en-US" sz="3200" b="1" dirty="0" err="1" smtClean="0"/>
              <a:t>României</a:t>
            </a:r>
            <a:endParaRPr lang="en-US" sz="3200" b="1" dirty="0" smtClean="0"/>
          </a:p>
          <a:p>
            <a:pPr marL="0" indent="0">
              <a:buNone/>
            </a:pPr>
            <a:r>
              <a:rPr lang="en-US" sz="3200" b="1" dirty="0" err="1" smtClean="0"/>
              <a:t>Președinte</a:t>
            </a:r>
            <a:endParaRPr lang="en-US" sz="3200" b="1" dirty="0" smtClean="0"/>
          </a:p>
          <a:p>
            <a:pPr marL="0" indent="0">
              <a:buNone/>
            </a:pPr>
            <a:r>
              <a:rPr lang="en-US" sz="3200" b="1" dirty="0" smtClean="0"/>
              <a:t>Liviu </a:t>
            </a:r>
            <a:r>
              <a:rPr lang="en-US" sz="3200" b="1" dirty="0" smtClean="0"/>
              <a:t>Stoica</a:t>
            </a:r>
          </a:p>
          <a:p>
            <a:pPr marL="0" indent="0">
              <a:buNone/>
            </a:pPr>
            <a:r>
              <a:rPr lang="en-US" b="1" dirty="0" err="1" smtClean="0"/>
              <a:t>Telefon</a:t>
            </a:r>
            <a:r>
              <a:rPr lang="en-US" b="1" dirty="0" smtClean="0"/>
              <a:t> 0723 33 44 00</a:t>
            </a:r>
            <a:endParaRPr lang="en-US" b="1" dirty="0" smtClean="0"/>
          </a:p>
          <a:p>
            <a:pPr marL="0" indent="0">
              <a:buNone/>
            </a:pPr>
            <a:r>
              <a:rPr lang="en-US" b="1" dirty="0" err="1"/>
              <a:t>l</a:t>
            </a:r>
            <a:r>
              <a:rPr lang="en-US" b="1" dirty="0" err="1" smtClean="0"/>
              <a:t>iviu.stoica@aadr.ro</a:t>
            </a:r>
            <a:endParaRPr lang="en-US" b="1" dirty="0"/>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2020" y="470447"/>
            <a:ext cx="1774711" cy="1774711"/>
          </a:xfrm>
          <a:prstGeom prst="rect">
            <a:avLst/>
          </a:prstGeom>
        </p:spPr>
      </p:pic>
    </p:spTree>
    <p:extLst>
      <p:ext uri="{BB962C8B-B14F-4D97-AF65-F5344CB8AC3E}">
        <p14:creationId xmlns:p14="http://schemas.microsoft.com/office/powerpoint/2010/main" val="7251963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Portofoliu</a:t>
            </a:r>
            <a:r>
              <a:rPr lang="en-US" dirty="0" smtClean="0"/>
              <a:t> de </a:t>
            </a:r>
            <a:r>
              <a:rPr lang="en-US" dirty="0" err="1" smtClean="0"/>
              <a:t>aplicații</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35183" y="4227392"/>
            <a:ext cx="1973879" cy="1704714"/>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8377" y="2491748"/>
            <a:ext cx="2119116" cy="86201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8267" y="2491749"/>
            <a:ext cx="2958801" cy="86201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3685" y="4648743"/>
            <a:ext cx="2747963" cy="86201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11485" y="2491748"/>
            <a:ext cx="3555340" cy="862013"/>
          </a:xfrm>
          <a:prstGeom prst="rect">
            <a:avLst/>
          </a:prstGeom>
        </p:spPr>
      </p:pic>
    </p:spTree>
    <p:extLst>
      <p:ext uri="{BB962C8B-B14F-4D97-AF65-F5344CB8AC3E}">
        <p14:creationId xmlns:p14="http://schemas.microsoft.com/office/powerpoint/2010/main" val="522598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52522" y="608579"/>
            <a:ext cx="3930994" cy="1478570"/>
          </a:xfrm>
        </p:spPr>
        <p:txBody>
          <a:bodyPr/>
          <a:lstStyle/>
          <a:p>
            <a:r>
              <a:rPr lang="en-US" dirty="0" smtClean="0"/>
              <a:t>E-</a:t>
            </a:r>
            <a:r>
              <a:rPr lang="en-US" dirty="0" err="1" smtClean="0"/>
              <a:t>guvernare.ro</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735" y="858324"/>
            <a:ext cx="7479933" cy="5482841"/>
          </a:xfrm>
        </p:spPr>
      </p:pic>
    </p:spTree>
    <p:extLst>
      <p:ext uri="{BB962C8B-B14F-4D97-AF65-F5344CB8AC3E}">
        <p14:creationId xmlns:p14="http://schemas.microsoft.com/office/powerpoint/2010/main" val="173352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Ghiseul.ro</a:t>
            </a:r>
            <a:endParaRPr lang="en-US" dirty="0"/>
          </a:p>
        </p:txBody>
      </p:sp>
      <p:sp>
        <p:nvSpPr>
          <p:cNvPr id="3" name="Content Placeholder 2"/>
          <p:cNvSpPr>
            <a:spLocks noGrp="1"/>
          </p:cNvSpPr>
          <p:nvPr>
            <p:ph idx="1"/>
          </p:nvPr>
        </p:nvSpPr>
        <p:spPr/>
        <p:txBody>
          <a:bodyPr/>
          <a:lstStyle/>
          <a:p>
            <a:pPr marL="0" indent="0">
              <a:buNone/>
            </a:pPr>
            <a:r>
              <a:rPr lang="ro-RO" sz="4000" b="1" u="sng" dirty="0">
                <a:hlinkClick r:id="rId2"/>
              </a:rPr>
              <a:t>www.ghiseul.ro</a:t>
            </a:r>
            <a:endParaRPr lang="en-GB" sz="3200" dirty="0"/>
          </a:p>
          <a:p>
            <a:r>
              <a:rPr lang="ro-RO" dirty="0"/>
              <a:t>Este un sistem național online de plată a Taxelor, Impozitelor, Amenzilor, fiind un instrument național important în debirocratizare, astfel, reducându-se timpul de plată, eliminând cozile fizice la ghișee și având un istoric online al tranzacțiilor.</a:t>
            </a:r>
            <a:endParaRPr lang="en-GB" dirty="0"/>
          </a:p>
          <a:p>
            <a:endParaRPr lang="en-US" dirty="0"/>
          </a:p>
        </p:txBody>
      </p:sp>
    </p:spTree>
    <p:extLst>
      <p:ext uri="{BB962C8B-B14F-4D97-AF65-F5344CB8AC3E}">
        <p14:creationId xmlns:p14="http://schemas.microsoft.com/office/powerpoint/2010/main" val="172476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29819" y="754995"/>
            <a:ext cx="2652665" cy="1478570"/>
          </a:xfrm>
        </p:spPr>
        <p:txBody>
          <a:bodyPr/>
          <a:lstStyle/>
          <a:p>
            <a:r>
              <a:rPr lang="en-US" dirty="0" err="1" smtClean="0"/>
              <a:t>Ghiseul.ro</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8489" y="1130372"/>
            <a:ext cx="8459269" cy="5161246"/>
          </a:xfrm>
        </p:spPr>
      </p:pic>
    </p:spTree>
    <p:extLst>
      <p:ext uri="{BB962C8B-B14F-4D97-AF65-F5344CB8AC3E}">
        <p14:creationId xmlns:p14="http://schemas.microsoft.com/office/powerpoint/2010/main" val="17679316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Ghiseul.ro</a:t>
            </a:r>
            <a:endParaRPr lang="en-US" dirty="0"/>
          </a:p>
        </p:txBody>
      </p:sp>
      <p:sp>
        <p:nvSpPr>
          <p:cNvPr id="3" name="Content Placeholder 2"/>
          <p:cNvSpPr>
            <a:spLocks noGrp="1"/>
          </p:cNvSpPr>
          <p:nvPr>
            <p:ph idx="1"/>
          </p:nvPr>
        </p:nvSpPr>
        <p:spPr/>
        <p:txBody>
          <a:bodyPr>
            <a:noAutofit/>
          </a:bodyPr>
          <a:lstStyle/>
          <a:p>
            <a:r>
              <a:rPr lang="ro-RO" sz="2800" b="1" dirty="0"/>
              <a:t>Cifre:</a:t>
            </a:r>
            <a:endParaRPr lang="en-GB" sz="2800" b="1" dirty="0"/>
          </a:p>
          <a:p>
            <a:pPr lvl="1"/>
            <a:r>
              <a:rPr lang="ro-RO" sz="2400" b="1" dirty="0"/>
              <a:t>Număr de instituții înrolate: 307 </a:t>
            </a:r>
            <a:endParaRPr lang="en-GB" sz="1800" b="1" dirty="0"/>
          </a:p>
          <a:p>
            <a:pPr lvl="1"/>
            <a:r>
              <a:rPr lang="ro-RO" sz="2400" b="1" dirty="0"/>
              <a:t>Total număr plăți: 504,728 tranzacții</a:t>
            </a:r>
            <a:endParaRPr lang="en-GB" sz="1800" b="1" dirty="0"/>
          </a:p>
          <a:p>
            <a:pPr lvl="1"/>
            <a:r>
              <a:rPr lang="ro-RO" sz="2400" b="1" dirty="0"/>
              <a:t>Total sume încasate: 163,606,426 lei</a:t>
            </a:r>
            <a:endParaRPr lang="en-GB" sz="1800" b="1" dirty="0"/>
          </a:p>
          <a:p>
            <a:pPr lvl="1"/>
            <a:r>
              <a:rPr lang="ro-RO" sz="2400" b="1" dirty="0"/>
              <a:t>Număr de utilizatori activi: 241,464</a:t>
            </a:r>
            <a:endParaRPr lang="en-GB" sz="1800" b="1" dirty="0"/>
          </a:p>
          <a:p>
            <a:pPr lvl="1"/>
            <a:r>
              <a:rPr lang="ro-RO" sz="2400" b="1" dirty="0"/>
              <a:t>Total persoane transferate: 6,845,930 </a:t>
            </a:r>
            <a:endParaRPr lang="en-GB" sz="1800" b="1" dirty="0"/>
          </a:p>
          <a:p>
            <a:pPr lvl="1"/>
            <a:r>
              <a:rPr lang="ro-RO" sz="2400" b="1" dirty="0"/>
              <a:t>Primării înrolate de orașe și municipii: 93</a:t>
            </a:r>
            <a:r>
              <a:rPr lang="ro-RO" sz="2400" b="1" dirty="0" smtClean="0"/>
              <a:t>%</a:t>
            </a:r>
            <a:endParaRPr lang="en-GB" sz="1800" b="1" dirty="0"/>
          </a:p>
        </p:txBody>
      </p:sp>
    </p:spTree>
    <p:extLst>
      <p:ext uri="{BB962C8B-B14F-4D97-AF65-F5344CB8AC3E}">
        <p14:creationId xmlns:p14="http://schemas.microsoft.com/office/powerpoint/2010/main" val="881246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Ghiseul.ro</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68853189"/>
              </p:ext>
            </p:extLst>
          </p:nvPr>
        </p:nvGraphicFramePr>
        <p:xfrm>
          <a:off x="207818" y="1828800"/>
          <a:ext cx="11845637" cy="41702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393341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Punctul de Contact Unic electronic – </a:t>
            </a:r>
            <a:r>
              <a:rPr lang="ro-RO" b="1" dirty="0" smtClean="0"/>
              <a:t>PCU</a:t>
            </a:r>
            <a:endParaRPr lang="en-US" dirty="0"/>
          </a:p>
        </p:txBody>
      </p:sp>
      <p:sp>
        <p:nvSpPr>
          <p:cNvPr id="3" name="Content Placeholder 2"/>
          <p:cNvSpPr>
            <a:spLocks noGrp="1"/>
          </p:cNvSpPr>
          <p:nvPr>
            <p:ph idx="1"/>
          </p:nvPr>
        </p:nvSpPr>
        <p:spPr/>
        <p:txBody>
          <a:bodyPr/>
          <a:lstStyle/>
          <a:p>
            <a:pPr marL="0" indent="0">
              <a:buNone/>
            </a:pPr>
            <a:r>
              <a:rPr lang="ro-RO" b="1" dirty="0"/>
              <a:t> </a:t>
            </a:r>
            <a:r>
              <a:rPr lang="ro-RO" sz="3200" b="1" u="sng" dirty="0" smtClean="0">
                <a:hlinkClick r:id="rId2"/>
              </a:rPr>
              <a:t>edirect.e-guvernare.ro</a:t>
            </a:r>
            <a:endParaRPr lang="en-GB" sz="1800" dirty="0"/>
          </a:p>
          <a:p>
            <a:r>
              <a:rPr lang="ro-RO" b="1" dirty="0" smtClean="0"/>
              <a:t>Este un sistem online ce reprezintă cel mai important instrument </a:t>
            </a:r>
            <a:r>
              <a:rPr lang="ro-RO" b="1" dirty="0"/>
              <a:t>de debirocratizare</a:t>
            </a:r>
            <a:r>
              <a:rPr lang="ro-RO" b="1" dirty="0" smtClean="0"/>
              <a:t>, </a:t>
            </a:r>
            <a:r>
              <a:rPr lang="ro-RO" b="1" dirty="0"/>
              <a:t>în care </a:t>
            </a:r>
            <a:r>
              <a:rPr lang="ro-RO" b="1" dirty="0" smtClean="0"/>
              <a:t>instituțiile statului pot configura </a:t>
            </a:r>
            <a:r>
              <a:rPr lang="ro-RO" b="1" dirty="0"/>
              <a:t>formularele de cereri/avize/solicitări </a:t>
            </a:r>
            <a:r>
              <a:rPr lang="ro-RO" b="1" dirty="0" smtClean="0"/>
              <a:t>prin </a:t>
            </a:r>
            <a:r>
              <a:rPr lang="ro-RO" b="1" dirty="0"/>
              <a:t>care Cetățeanul și Mediul de Afaceri interacționează cu instituțiile statului, fără a se mai deplasa pentru solicitări sau plăți către </a:t>
            </a:r>
            <a:r>
              <a:rPr lang="ro-RO" b="1" dirty="0" smtClean="0"/>
              <a:t>acestea.</a:t>
            </a:r>
            <a:endParaRPr lang="en-GB" b="1" dirty="0"/>
          </a:p>
          <a:p>
            <a:endParaRPr lang="en-US" dirty="0"/>
          </a:p>
        </p:txBody>
      </p:sp>
    </p:spTree>
    <p:extLst>
      <p:ext uri="{BB962C8B-B14F-4D97-AF65-F5344CB8AC3E}">
        <p14:creationId xmlns:p14="http://schemas.microsoft.com/office/powerpoint/2010/main" val="15806927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Circuit</Template>
  <TotalTime>356</TotalTime>
  <Words>875</Words>
  <Application>Microsoft Macintosh PowerPoint</Application>
  <PresentationFormat>Widescreen</PresentationFormat>
  <Paragraphs>132</Paragraphs>
  <Slides>27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Calibri</vt:lpstr>
      <vt:lpstr>Mangal</vt:lpstr>
      <vt:lpstr>Times New Roman</vt:lpstr>
      <vt:lpstr>Trebuchet MS</vt:lpstr>
      <vt:lpstr>Tw Cen MT</vt:lpstr>
      <vt:lpstr>Arial</vt:lpstr>
      <vt:lpstr>Circuit</vt:lpstr>
      <vt:lpstr>Agenția pentru Agenda Digitală a României</vt:lpstr>
      <vt:lpstr>A.A.D.R.</vt:lpstr>
      <vt:lpstr>Portofoliu de aplicații</vt:lpstr>
      <vt:lpstr>E-guvernare.ro</vt:lpstr>
      <vt:lpstr>Ghiseul.ro</vt:lpstr>
      <vt:lpstr>Ghiseul.ro</vt:lpstr>
      <vt:lpstr>Ghiseul.ro</vt:lpstr>
      <vt:lpstr>Ghiseul.ro</vt:lpstr>
      <vt:lpstr>Punctul de Contact Unic electronic – PCU</vt:lpstr>
      <vt:lpstr>Punctul de contact unic electronic PCUe</vt:lpstr>
      <vt:lpstr>Help desk</vt:lpstr>
      <vt:lpstr>Help desk</vt:lpstr>
      <vt:lpstr>Help desk</vt:lpstr>
      <vt:lpstr>Help desk</vt:lpstr>
      <vt:lpstr>Sistemul Electronic de Achiziții Publice – S.E.A.P.</vt:lpstr>
      <vt:lpstr>Sistemul Electronic de Achiziții Publice – S.E.A.P.</vt:lpstr>
      <vt:lpstr>Sistemul Electronic de Achiziții Publice – S.E.A.P.</vt:lpstr>
      <vt:lpstr>Prevenție – s.e.a.p.</vt:lpstr>
      <vt:lpstr>Grafic achizitii directe în seap</vt:lpstr>
      <vt:lpstr>Grafic proceduri de achiziții în s.e.a.p.</vt:lpstr>
      <vt:lpstr>Grafic proceduri de achiziții în s.e.a.p.</vt:lpstr>
      <vt:lpstr>Sistemul Electronic de Achiziții Publice  S.I.C.A.P.</vt:lpstr>
      <vt:lpstr>Funcționalități noi în S.I.C.A.P.</vt:lpstr>
      <vt:lpstr>S.I.C.A.P. Și intituțiile de reglementare Și contol</vt:lpstr>
      <vt:lpstr>Sistemul Electronic de Achiziții Publice - S.I.C.A.P.</vt:lpstr>
      <vt:lpstr>Dezvoltare în S.I.C.A.P. specifică C.N.S.C.</vt:lpstr>
      <vt:lpstr>Vă mulțumesc!</vt:lpstr>
    </vt:vector>
  </TitlesOfParts>
  <LinksUpToDate>false</LinksUpToDate>
  <SharedDoc>false</SharedDoc>
  <HyperlinksChanged>false</HyperlinksChanged>
  <AppVersion>15.0035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Agenția pentru</dc:title>
  <dc:creator>Liviu Stoica</dc:creator>
  <cp:lastModifiedBy>Liviu Stoica</cp:lastModifiedBy>
  <cp:revision>39</cp:revision>
  <dcterms:created xsi:type="dcterms:W3CDTF">2017-09-27T18:47:26Z</dcterms:created>
  <dcterms:modified xsi:type="dcterms:W3CDTF">2017-10-28T07:31:09Z</dcterms:modified>
</cp:coreProperties>
</file>