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76" r:id="rId11"/>
    <p:sldId id="282" r:id="rId12"/>
    <p:sldId id="279" r:id="rId13"/>
    <p:sldId id="264" r:id="rId14"/>
    <p:sldId id="266" r:id="rId15"/>
    <p:sldId id="268" r:id="rId16"/>
    <p:sldId id="269" r:id="rId17"/>
    <p:sldId id="277" r:id="rId18"/>
    <p:sldId id="278" r:id="rId19"/>
    <p:sldId id="270" r:id="rId20"/>
    <p:sldId id="283" r:id="rId21"/>
    <p:sldId id="286" r:id="rId22"/>
    <p:sldId id="284" r:id="rId23"/>
    <p:sldId id="285" r:id="rId24"/>
    <p:sldId id="292" r:id="rId25"/>
    <p:sldId id="287" r:id="rId26"/>
    <p:sldId id="288" r:id="rId27"/>
    <p:sldId id="289" r:id="rId28"/>
    <p:sldId id="271" r:id="rId29"/>
    <p:sldId id="272" r:id="rId30"/>
    <p:sldId id="290" r:id="rId31"/>
    <p:sldId id="291" r:id="rId32"/>
    <p:sldId id="273" r:id="rId33"/>
    <p:sldId id="27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5FC5E66-EF4E-456C-B948-9D74BCEA2A05}" type="datetimeFigureOut">
              <a:rPr lang="en-US" smtClean="0"/>
              <a:pPr/>
              <a:t>2017-09-26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91FC743-9F1B-455E-92A6-CC452A3ED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licitatie.ro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991562"/>
          </a:xfrm>
        </p:spPr>
        <p:txBody>
          <a:bodyPr/>
          <a:lstStyle/>
          <a:p>
            <a:r>
              <a:rPr lang="en-US" dirty="0" smtClean="0"/>
              <a:t>SEAP - SICAP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667000"/>
            <a:ext cx="7772400" cy="1199704"/>
          </a:xfrm>
        </p:spPr>
        <p:txBody>
          <a:bodyPr/>
          <a:lstStyle/>
          <a:p>
            <a:r>
              <a:rPr lang="en-US" dirty="0" err="1" smtClean="0"/>
              <a:t>Facilitati</a:t>
            </a:r>
            <a:r>
              <a:rPr lang="en-US" dirty="0" smtClean="0"/>
              <a:t> </a:t>
            </a:r>
            <a:r>
              <a:rPr lang="en-US" dirty="0" err="1" smtClean="0"/>
              <a:t>noi</a:t>
            </a:r>
            <a:r>
              <a:rPr lang="en-US" dirty="0" smtClean="0"/>
              <a:t> in SEAP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ACHIZITIA DIRECTA</a:t>
            </a:r>
            <a:endParaRPr lang="en-US" dirty="0"/>
          </a:p>
        </p:txBody>
      </p:sp>
      <p:pic>
        <p:nvPicPr>
          <p:cNvPr id="5" name="Content Placeholder 4" descr="ac_direc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6620" y="1524000"/>
            <a:ext cx="8718780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  CATALOG ELECTRONIC</a:t>
            </a:r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91370"/>
            <a:ext cx="8677470" cy="364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CATALOG ELECTRONIC</a:t>
            </a:r>
            <a:endParaRPr lang="en-US" dirty="0"/>
          </a:p>
        </p:txBody>
      </p:sp>
      <p:pic>
        <p:nvPicPr>
          <p:cNvPr id="5" name="Content Placeholder 4" descr="cat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872104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286000"/>
            <a:ext cx="8229600" cy="217627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err="1" smtClean="0"/>
              <a:t>Introducerea</a:t>
            </a:r>
            <a:r>
              <a:rPr lang="en-US" dirty="0" smtClean="0"/>
              <a:t> </a:t>
            </a:r>
            <a:r>
              <a:rPr lang="en-US" dirty="0" err="1" smtClean="0"/>
              <a:t>unui</a:t>
            </a:r>
            <a:r>
              <a:rPr lang="en-US" dirty="0" smtClean="0"/>
              <a:t> </a:t>
            </a:r>
            <a:r>
              <a:rPr lang="en-US" b="1" dirty="0" err="1" smtClean="0"/>
              <a:t>mecanism</a:t>
            </a:r>
            <a:r>
              <a:rPr lang="en-US" b="1" dirty="0" smtClean="0"/>
              <a:t> de </a:t>
            </a:r>
            <a:r>
              <a:rPr lang="en-US" b="1" dirty="0" err="1" smtClean="0"/>
              <a:t>verificare</a:t>
            </a:r>
            <a:r>
              <a:rPr lang="en-US" b="1" dirty="0" smtClean="0"/>
              <a:t> a </a:t>
            </a:r>
            <a:r>
              <a:rPr lang="en-US" b="1" dirty="0" err="1" smtClean="0"/>
              <a:t>semnaturii</a:t>
            </a:r>
            <a:r>
              <a:rPr lang="en-US" b="1" dirty="0" smtClean="0"/>
              <a:t> </a:t>
            </a:r>
            <a:r>
              <a:rPr lang="en-US" b="1" dirty="0" err="1" smtClean="0"/>
              <a:t>electronice</a:t>
            </a:r>
            <a:r>
              <a:rPr lang="en-US" dirty="0" smtClean="0"/>
              <a:t> la </a:t>
            </a:r>
            <a:r>
              <a:rPr lang="en-US" dirty="0" err="1" smtClean="0"/>
              <a:t>orice</a:t>
            </a:r>
            <a:r>
              <a:rPr lang="en-US" dirty="0" smtClean="0"/>
              <a:t> tip de document.</a:t>
            </a:r>
          </a:p>
          <a:p>
            <a:pPr algn="just"/>
            <a:r>
              <a:rPr lang="en-US" dirty="0" err="1" smtClean="0"/>
              <a:t>Incarcarea</a:t>
            </a:r>
            <a:r>
              <a:rPr lang="en-US" dirty="0" smtClean="0"/>
              <a:t> </a:t>
            </a:r>
            <a:r>
              <a:rPr lang="en-US" dirty="0" err="1" smtClean="0"/>
              <a:t>documentelor</a:t>
            </a:r>
            <a:r>
              <a:rPr lang="en-US" dirty="0" smtClean="0"/>
              <a:t> direct la </a:t>
            </a:r>
            <a:r>
              <a:rPr lang="en-US" dirty="0" err="1" smtClean="0"/>
              <a:t>nivelul</a:t>
            </a:r>
            <a:r>
              <a:rPr lang="en-US" dirty="0" smtClean="0"/>
              <a:t> </a:t>
            </a:r>
            <a:r>
              <a:rPr lang="en-US" dirty="0" err="1" smtClean="0"/>
              <a:t>procedurii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SICAP</a:t>
            </a:r>
            <a:br>
              <a:rPr lang="en-US" dirty="0" smtClean="0"/>
            </a:br>
            <a:r>
              <a:rPr lang="en-US" dirty="0" err="1" smtClean="0"/>
              <a:t>Administrarea</a:t>
            </a:r>
            <a:r>
              <a:rPr lang="en-US" dirty="0" smtClean="0"/>
              <a:t> </a:t>
            </a:r>
            <a:r>
              <a:rPr lang="en-US" dirty="0" err="1" smtClean="0"/>
              <a:t>documentelor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67128"/>
            <a:ext cx="4191000" cy="1566672"/>
          </a:xfrm>
        </p:spPr>
        <p:txBody>
          <a:bodyPr/>
          <a:lstStyle/>
          <a:p>
            <a:pPr algn="just"/>
            <a:r>
              <a:rPr lang="en-US" dirty="0" err="1" smtClean="0"/>
              <a:t>Operatorul</a:t>
            </a:r>
            <a:r>
              <a:rPr lang="en-US" dirty="0" smtClean="0"/>
              <a:t> economic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depune</a:t>
            </a:r>
            <a:r>
              <a:rPr lang="en-US" dirty="0" smtClean="0"/>
              <a:t> DUAE la </a:t>
            </a:r>
            <a:r>
              <a:rPr lang="en-US" dirty="0" err="1" smtClean="0"/>
              <a:t>fiecare</a:t>
            </a:r>
            <a:r>
              <a:rPr lang="en-US" dirty="0" smtClean="0"/>
              <a:t> lot in parte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724400" y="2133600"/>
            <a:ext cx="4191000" cy="2819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 algn="just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dirty="0" err="1"/>
              <a:t>Sistemul</a:t>
            </a:r>
            <a:r>
              <a:rPr lang="en-US" sz="2800" dirty="0"/>
              <a:t> </a:t>
            </a:r>
            <a:r>
              <a:rPr lang="en-US" sz="2800" dirty="0" err="1"/>
              <a:t>porteaza</a:t>
            </a:r>
            <a:r>
              <a:rPr lang="en-US" sz="2800" dirty="0"/>
              <a:t> automat DUAE in </a:t>
            </a:r>
            <a:r>
              <a:rPr lang="en-US" sz="2800" dirty="0" err="1"/>
              <a:t>cadrul</a:t>
            </a:r>
            <a:r>
              <a:rPr lang="en-US" sz="2800" dirty="0"/>
              <a:t> </a:t>
            </a:r>
            <a:r>
              <a:rPr lang="en-US" sz="2800" dirty="0" err="1" smtClean="0"/>
              <a:t>procedurii</a:t>
            </a:r>
            <a:r>
              <a:rPr lang="en-US" sz="2800" dirty="0" smtClean="0"/>
              <a:t>, la </a:t>
            </a:r>
            <a:r>
              <a:rPr lang="en-US" sz="2800" dirty="0" err="1"/>
              <a:t>toate</a:t>
            </a:r>
            <a:r>
              <a:rPr lang="en-US" sz="2800" dirty="0"/>
              <a:t> </a:t>
            </a:r>
            <a:r>
              <a:rPr lang="en-US" sz="2800" dirty="0" err="1"/>
              <a:t>loturile</a:t>
            </a:r>
            <a:r>
              <a:rPr lang="en-US" sz="2800" dirty="0"/>
              <a:t> la care s-a </a:t>
            </a:r>
            <a:r>
              <a:rPr lang="en-US" sz="2800" dirty="0" err="1"/>
              <a:t>inscris</a:t>
            </a:r>
            <a:r>
              <a:rPr lang="en-US" sz="2800" dirty="0"/>
              <a:t> </a:t>
            </a:r>
            <a:r>
              <a:rPr lang="en-US" sz="2800" dirty="0" err="1"/>
              <a:t>ofertantul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438400"/>
            <a:ext cx="8229600" cy="2819400"/>
          </a:xfrm>
        </p:spPr>
        <p:txBody>
          <a:bodyPr>
            <a:normAutofit/>
          </a:bodyPr>
          <a:lstStyle/>
          <a:p>
            <a:pPr lvl="0" algn="just" fontAlgn="base"/>
            <a:r>
              <a:rPr lang="en-US" dirty="0" err="1" smtClean="0"/>
              <a:t>Armonizarea</a:t>
            </a:r>
            <a:r>
              <a:rPr lang="en-US" dirty="0" smtClean="0"/>
              <a:t> in </a:t>
            </a:r>
            <a:r>
              <a:rPr lang="en-US" dirty="0" err="1" smtClean="0"/>
              <a:t>cadrul</a:t>
            </a:r>
            <a:r>
              <a:rPr lang="en-US" dirty="0" smtClean="0"/>
              <a:t> SICAP a </a:t>
            </a:r>
            <a:r>
              <a:rPr lang="en-US" b="1" dirty="0" err="1" smtClean="0"/>
              <a:t>formularelor</a:t>
            </a:r>
            <a:r>
              <a:rPr lang="en-US" b="1" dirty="0" smtClean="0"/>
              <a:t> standard </a:t>
            </a:r>
            <a:r>
              <a:rPr lang="en-US" dirty="0" smtClean="0"/>
              <a:t>care se transmit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mijloace</a:t>
            </a:r>
            <a:r>
              <a:rPr lang="en-US" dirty="0" smtClean="0"/>
              <a:t> </a:t>
            </a:r>
            <a:r>
              <a:rPr lang="en-US" dirty="0" err="1" smtClean="0"/>
              <a:t>electronice</a:t>
            </a:r>
            <a:r>
              <a:rPr lang="en-US" dirty="0" smtClean="0"/>
              <a:t> </a:t>
            </a:r>
            <a:r>
              <a:rPr lang="en-US" dirty="0" err="1" smtClean="0"/>
              <a:t>catre</a:t>
            </a:r>
            <a:r>
              <a:rPr lang="en-US" dirty="0" smtClean="0"/>
              <a:t> JOUE (SEAP/SICAP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punctul</a:t>
            </a:r>
            <a:r>
              <a:rPr lang="en-US" dirty="0" smtClean="0"/>
              <a:t> </a:t>
            </a:r>
            <a:r>
              <a:rPr lang="en-US" dirty="0" err="1" smtClean="0"/>
              <a:t>unic</a:t>
            </a:r>
            <a:r>
              <a:rPr lang="en-US" dirty="0" smtClean="0"/>
              <a:t> de </a:t>
            </a:r>
            <a:r>
              <a:rPr lang="en-US" dirty="0" err="1" smtClean="0"/>
              <a:t>trimitere</a:t>
            </a:r>
            <a:r>
              <a:rPr lang="en-US" dirty="0" smtClean="0"/>
              <a:t> automata la JOUE a </a:t>
            </a:r>
            <a:r>
              <a:rPr lang="en-US" dirty="0" err="1" smtClean="0"/>
              <a:t>anunturilor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SICAP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67128"/>
            <a:ext cx="4191000" cy="1566672"/>
          </a:xfrm>
        </p:spPr>
        <p:txBody>
          <a:bodyPr/>
          <a:lstStyle/>
          <a:p>
            <a:pPr algn="just"/>
            <a:r>
              <a:rPr lang="en-US" dirty="0" err="1" smtClean="0"/>
              <a:t>Tarife</a:t>
            </a:r>
            <a:r>
              <a:rPr lang="en-US" dirty="0" smtClean="0"/>
              <a:t> de </a:t>
            </a:r>
            <a:r>
              <a:rPr lang="en-US" dirty="0" err="1" smtClean="0"/>
              <a:t>participare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724400" y="2133600"/>
            <a:ext cx="4191000" cy="2819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 algn="just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dirty="0"/>
              <a:t>Plata online, </a:t>
            </a:r>
            <a:r>
              <a:rPr lang="en-US" sz="2800" dirty="0" err="1"/>
              <a:t>activare</a:t>
            </a:r>
            <a:r>
              <a:rPr lang="en-US" sz="2800" dirty="0"/>
              <a:t> automata a </a:t>
            </a:r>
            <a:r>
              <a:rPr lang="en-US" sz="2800" dirty="0" err="1"/>
              <a:t>platilor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cr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9600"/>
            <a:ext cx="9144000" cy="4927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 smtClean="0"/>
              <a:t>            PLATA ONLINE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69976"/>
            <a:ext cx="8229600" cy="434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524001"/>
            <a:ext cx="8229600" cy="3886200"/>
          </a:xfrm>
        </p:spPr>
        <p:txBody>
          <a:bodyPr/>
          <a:lstStyle/>
          <a:p>
            <a:pPr algn="ctr">
              <a:buNone/>
            </a:pPr>
            <a:r>
              <a:rPr lang="en-US" b="1" dirty="0" err="1" smtClean="0"/>
              <a:t>Proceduri</a:t>
            </a:r>
            <a:r>
              <a:rPr lang="en-US" b="1" dirty="0" smtClean="0"/>
              <a:t> online</a:t>
            </a:r>
          </a:p>
          <a:p>
            <a:pPr>
              <a:buNone/>
            </a:pPr>
            <a:endParaRPr lang="en-US" b="1" dirty="0" smtClean="0"/>
          </a:p>
          <a:p>
            <a:pPr lvl="0"/>
            <a:r>
              <a:rPr lang="en-US" dirty="0" err="1" smtClean="0"/>
              <a:t>Licitatia</a:t>
            </a:r>
            <a:r>
              <a:rPr lang="en-US" dirty="0" smtClean="0"/>
              <a:t> </a:t>
            </a:r>
            <a:r>
              <a:rPr lang="en-US" dirty="0" err="1" smtClean="0"/>
              <a:t>deschisa</a:t>
            </a:r>
            <a:endParaRPr lang="en-US" dirty="0" smtClean="0"/>
          </a:p>
          <a:p>
            <a:pPr lvl="0"/>
            <a:r>
              <a:rPr lang="en-US" dirty="0" err="1" smtClean="0"/>
              <a:t>Licitatia</a:t>
            </a:r>
            <a:r>
              <a:rPr lang="en-US" dirty="0" smtClean="0"/>
              <a:t> </a:t>
            </a:r>
            <a:r>
              <a:rPr lang="en-US" dirty="0" err="1" smtClean="0"/>
              <a:t>restransa</a:t>
            </a:r>
            <a:endParaRPr lang="en-US" dirty="0" smtClean="0"/>
          </a:p>
          <a:p>
            <a:pPr lvl="0"/>
            <a:r>
              <a:rPr lang="en-US" dirty="0" err="1" smtClean="0"/>
              <a:t>Procedura</a:t>
            </a:r>
            <a:r>
              <a:rPr lang="en-US" dirty="0" smtClean="0"/>
              <a:t> </a:t>
            </a:r>
            <a:r>
              <a:rPr lang="en-US" dirty="0" err="1" smtClean="0"/>
              <a:t>simplificata</a:t>
            </a:r>
            <a:r>
              <a:rPr lang="en-US" dirty="0" smtClean="0"/>
              <a:t> </a:t>
            </a:r>
            <a:r>
              <a:rPr lang="en-US" dirty="0" err="1" smtClean="0"/>
              <a:t>intr</a:t>
            </a:r>
            <a:r>
              <a:rPr lang="en-US" dirty="0" smtClean="0"/>
              <a:t>-o </a:t>
            </a:r>
            <a:r>
              <a:rPr lang="en-US" dirty="0" err="1" smtClean="0"/>
              <a:t>etapa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pt-BR" dirty="0"/>
              <a:t>- sistemul informatic de utilitate publica, utilizat in scopul efectuarii achizitiilor publice prin mijloace electronice accesibil la adresa dedicata </a:t>
            </a:r>
            <a:r>
              <a:rPr lang="pt-BR" u="sng" dirty="0">
                <a:hlinkClick r:id="rId2"/>
              </a:rPr>
              <a:t>www.e-licitatie.ro</a:t>
            </a:r>
            <a:r>
              <a:rPr lang="pt-BR" dirty="0"/>
              <a:t>,</a:t>
            </a:r>
            <a:endParaRPr lang="en-US" dirty="0"/>
          </a:p>
          <a:p>
            <a:pPr algn="just"/>
            <a:r>
              <a:rPr lang="pt-BR" dirty="0"/>
              <a:t>- principala platforma de comunicare, libera si fara restrictii, in procesul de atribuire a contractelor de achizitie publice,</a:t>
            </a:r>
            <a:endParaRPr lang="en-US" dirty="0"/>
          </a:p>
          <a:p>
            <a:pPr algn="just"/>
            <a:r>
              <a:rPr lang="pt-BR" dirty="0"/>
              <a:t>- un sistem integrat construit intr-o arhitectura de inalta disponibilitate, care ofera un grad ridicat de securitate, in conformitate cu tendintele mondiale in proiectarea sistemelor informatice.</a:t>
            </a:r>
            <a:endParaRPr lang="en-US" dirty="0"/>
          </a:p>
          <a:p>
            <a:pPr algn="just"/>
            <a:r>
              <a:rPr lang="pt-BR" dirty="0"/>
              <a:t>- expeditorul unic a anunturilor de achizitii catre Jurnalul Oficial al Uniunii Europene (JOUE), in format electronic. 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SEAP  </a:t>
            </a:r>
            <a:br>
              <a:rPr lang="en-US" b="1" dirty="0" smtClean="0"/>
            </a:br>
            <a:r>
              <a:rPr lang="en-US" b="1" dirty="0" err="1" smtClean="0"/>
              <a:t>Sistem</a:t>
            </a:r>
            <a:r>
              <a:rPr lang="en-US" b="1" dirty="0" smtClean="0"/>
              <a:t> electronic de </a:t>
            </a:r>
            <a:r>
              <a:rPr lang="en-US" b="1" dirty="0" err="1" smtClean="0"/>
              <a:t>achizitii</a:t>
            </a:r>
            <a:r>
              <a:rPr lang="en-US" b="1" dirty="0" smtClean="0"/>
              <a:t> </a:t>
            </a:r>
            <a:r>
              <a:rPr lang="en-US" b="1" dirty="0" err="1" smtClean="0"/>
              <a:t>publice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c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"/>
            <a:ext cx="9144000" cy="4864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INITIERI PROCEDURI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219200"/>
            <a:ext cx="8678489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DOCUMENTATIA DE ATRIBUIRE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86671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ANUNTUL DE PARTICIPARE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9039"/>
            <a:ext cx="8851262" cy="433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ETAPE PROCEDURA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84725"/>
            <a:ext cx="8763000" cy="45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222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ANUNT DE PARTICIPARE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859527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VIZUALIZARE PROCEDURA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58786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PROCEDURA 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1143000"/>
            <a:ext cx="8874121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Sectiunea “</a:t>
            </a:r>
            <a:r>
              <a:rPr lang="en-US" b="1" dirty="0" err="1" smtClean="0"/>
              <a:t>Intrebari</a:t>
            </a:r>
            <a:r>
              <a:rPr lang="en-US" b="1" dirty="0" smtClean="0"/>
              <a:t>” </a:t>
            </a:r>
          </a:p>
          <a:p>
            <a:pPr algn="ctr">
              <a:buNone/>
            </a:pPr>
            <a:endParaRPr lang="en-US" b="1" dirty="0" smtClean="0"/>
          </a:p>
          <a:p>
            <a:pPr algn="just"/>
            <a:r>
              <a:rPr lang="en-US" dirty="0" err="1" smtClean="0"/>
              <a:t>Disponibila</a:t>
            </a:r>
            <a:r>
              <a:rPr lang="en-US" dirty="0" smtClean="0"/>
              <a:t> </a:t>
            </a:r>
            <a:r>
              <a:rPr lang="en-US" dirty="0" err="1" smtClean="0"/>
              <a:t>operatorilor</a:t>
            </a:r>
            <a:r>
              <a:rPr lang="en-US" dirty="0" smtClean="0"/>
              <a:t> </a:t>
            </a:r>
            <a:r>
              <a:rPr lang="en-US" dirty="0" err="1" smtClean="0"/>
              <a:t>economici</a:t>
            </a:r>
            <a:r>
              <a:rPr lang="en-US" dirty="0" smtClean="0"/>
              <a:t> in </a:t>
            </a:r>
            <a:r>
              <a:rPr lang="en-US" dirty="0" err="1" smtClean="0"/>
              <a:t>perioada</a:t>
            </a:r>
            <a:r>
              <a:rPr lang="en-US" dirty="0" smtClean="0"/>
              <a:t> de </a:t>
            </a:r>
            <a:r>
              <a:rPr lang="en-US" dirty="0" err="1" smtClean="0"/>
              <a:t>depunere</a:t>
            </a:r>
            <a:r>
              <a:rPr lang="en-US" dirty="0" smtClean="0"/>
              <a:t> a </a:t>
            </a:r>
            <a:r>
              <a:rPr lang="en-US" dirty="0" err="1" smtClean="0"/>
              <a:t>ofertelor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eventualele</a:t>
            </a:r>
            <a:r>
              <a:rPr lang="en-US" dirty="0" smtClean="0"/>
              <a:t> </a:t>
            </a:r>
            <a:r>
              <a:rPr lang="en-US" dirty="0" err="1" smtClean="0"/>
              <a:t>solictari</a:t>
            </a:r>
            <a:r>
              <a:rPr lang="en-US" dirty="0" smtClean="0"/>
              <a:t> de </a:t>
            </a:r>
            <a:r>
              <a:rPr lang="en-US" dirty="0" err="1" smtClean="0"/>
              <a:t>clarificari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0" y="1600200"/>
            <a:ext cx="8001000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Sectiunea “</a:t>
            </a:r>
            <a:r>
              <a:rPr lang="en-US" b="1" dirty="0" err="1" smtClean="0"/>
              <a:t>Intrebari</a:t>
            </a:r>
            <a:r>
              <a:rPr lang="en-US" b="1" dirty="0" smtClean="0"/>
              <a:t>” </a:t>
            </a:r>
          </a:p>
          <a:p>
            <a:pPr algn="ctr">
              <a:buNone/>
            </a:pPr>
            <a:endParaRPr lang="en-US" b="1" dirty="0" smtClean="0"/>
          </a:p>
          <a:p>
            <a:r>
              <a:rPr lang="en-US" dirty="0" err="1" smtClean="0"/>
              <a:t>Disponibila</a:t>
            </a:r>
            <a:r>
              <a:rPr lang="en-US" dirty="0" smtClean="0"/>
              <a:t> </a:t>
            </a:r>
            <a:r>
              <a:rPr lang="en-US" dirty="0" err="1" smtClean="0"/>
              <a:t>autoritatilor</a:t>
            </a:r>
            <a:r>
              <a:rPr lang="en-US" dirty="0" smtClean="0"/>
              <a:t>/</a:t>
            </a:r>
            <a:r>
              <a:rPr lang="en-US" dirty="0" err="1" smtClean="0"/>
              <a:t>entitatilor</a:t>
            </a:r>
            <a:r>
              <a:rPr lang="en-US" dirty="0" smtClean="0"/>
              <a:t> </a:t>
            </a:r>
            <a:r>
              <a:rPr lang="en-US" dirty="0" err="1" smtClean="0"/>
              <a:t>contractante</a:t>
            </a:r>
            <a:r>
              <a:rPr lang="en-US" dirty="0" smtClean="0"/>
              <a:t> in </a:t>
            </a:r>
            <a:r>
              <a:rPr lang="en-US" dirty="0" err="1" smtClean="0"/>
              <a:t>perioada</a:t>
            </a:r>
            <a:r>
              <a:rPr lang="en-US" dirty="0" smtClean="0"/>
              <a:t> de </a:t>
            </a:r>
            <a:r>
              <a:rPr lang="en-US" dirty="0" err="1" smtClean="0"/>
              <a:t>evaluare</a:t>
            </a:r>
            <a:r>
              <a:rPr lang="en-US" dirty="0" smtClean="0"/>
              <a:t> a </a:t>
            </a:r>
            <a:r>
              <a:rPr lang="en-US" dirty="0" err="1" smtClean="0"/>
              <a:t>ofertelor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eventualele</a:t>
            </a:r>
            <a:r>
              <a:rPr lang="en-US" dirty="0" smtClean="0"/>
              <a:t> </a:t>
            </a:r>
            <a:r>
              <a:rPr lang="en-US" dirty="0" err="1" smtClean="0"/>
              <a:t>solicitari</a:t>
            </a:r>
            <a:r>
              <a:rPr lang="en-US" dirty="0" smtClean="0"/>
              <a:t> de </a:t>
            </a:r>
            <a:r>
              <a:rPr lang="en-US" dirty="0" err="1" smtClean="0"/>
              <a:t>clarificari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dirty="0" err="1"/>
              <a:t>Platforma</a:t>
            </a:r>
            <a:r>
              <a:rPr lang="en-US" dirty="0"/>
              <a:t> online care </a:t>
            </a:r>
            <a:r>
              <a:rPr lang="en-US" dirty="0" err="1"/>
              <a:t>permite</a:t>
            </a:r>
            <a:r>
              <a:rPr lang="en-US" dirty="0"/>
              <a:t> </a:t>
            </a:r>
            <a:r>
              <a:rPr lang="en-US" dirty="0" err="1"/>
              <a:t>derularea</a:t>
            </a:r>
            <a:r>
              <a:rPr lang="en-US" dirty="0"/>
              <a:t> </a:t>
            </a:r>
            <a:r>
              <a:rPr lang="en-US" dirty="0" err="1"/>
              <a:t>procedurilor</a:t>
            </a:r>
            <a:r>
              <a:rPr lang="en-US" dirty="0"/>
              <a:t> de </a:t>
            </a:r>
            <a:r>
              <a:rPr lang="en-US" dirty="0" err="1"/>
              <a:t>achizitii</a:t>
            </a:r>
            <a:r>
              <a:rPr lang="en-US" dirty="0"/>
              <a:t> </a:t>
            </a:r>
            <a:r>
              <a:rPr lang="en-US" dirty="0" err="1"/>
              <a:t>publice</a:t>
            </a:r>
            <a:r>
              <a:rPr lang="en-US" dirty="0"/>
              <a:t> in </a:t>
            </a:r>
            <a:r>
              <a:rPr lang="en-US" dirty="0" err="1"/>
              <a:t>conformitate</a:t>
            </a:r>
            <a:r>
              <a:rPr lang="en-US" dirty="0"/>
              <a:t> cu </a:t>
            </a:r>
            <a:r>
              <a:rPr lang="en-US" dirty="0" err="1"/>
              <a:t>cerintele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legislatia</a:t>
            </a:r>
            <a:r>
              <a:rPr lang="en-US" dirty="0"/>
              <a:t> </a:t>
            </a:r>
            <a:r>
              <a:rPr lang="en-US" dirty="0" err="1"/>
              <a:t>Uniunii</a:t>
            </a:r>
            <a:r>
              <a:rPr lang="en-US" dirty="0"/>
              <a:t> </a:t>
            </a:r>
            <a:r>
              <a:rPr lang="en-US" dirty="0" err="1"/>
              <a:t>Europene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Ofera</a:t>
            </a:r>
            <a:r>
              <a:rPr lang="en-US" dirty="0"/>
              <a:t> </a:t>
            </a:r>
            <a:r>
              <a:rPr lang="en-US" dirty="0" err="1"/>
              <a:t>servicii</a:t>
            </a:r>
            <a:r>
              <a:rPr lang="en-US" dirty="0"/>
              <a:t> administrative </a:t>
            </a:r>
            <a:r>
              <a:rPr lang="en-US" dirty="0" err="1"/>
              <a:t>folosind</a:t>
            </a:r>
            <a:r>
              <a:rPr lang="en-US" dirty="0"/>
              <a:t> </a:t>
            </a:r>
            <a:r>
              <a:rPr lang="en-US" dirty="0" err="1"/>
              <a:t>mijloace</a:t>
            </a:r>
            <a:r>
              <a:rPr lang="en-US" dirty="0"/>
              <a:t> </a:t>
            </a:r>
            <a:r>
              <a:rPr lang="en-US" dirty="0" err="1"/>
              <a:t>electronice</a:t>
            </a:r>
            <a:r>
              <a:rPr lang="en-US" dirty="0"/>
              <a:t> </a:t>
            </a:r>
            <a:r>
              <a:rPr lang="en-US" dirty="0" err="1" smtClean="0"/>
              <a:t>moderne</a:t>
            </a:r>
            <a:r>
              <a:rPr lang="en-US" dirty="0" smtClean="0"/>
              <a:t>, </a:t>
            </a:r>
            <a:r>
              <a:rPr lang="en-US" dirty="0" err="1"/>
              <a:t>eficiente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accesibile</a:t>
            </a:r>
            <a:r>
              <a:rPr lang="en-US" dirty="0"/>
              <a:t> </a:t>
            </a:r>
            <a:r>
              <a:rPr lang="en-US" dirty="0" err="1"/>
              <a:t>bazate</a:t>
            </a:r>
            <a:r>
              <a:rPr lang="en-US" dirty="0"/>
              <a:t>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paradigme</a:t>
            </a:r>
            <a:r>
              <a:rPr lang="en-US" dirty="0"/>
              <a:t> de </a:t>
            </a:r>
            <a:r>
              <a:rPr lang="en-US" dirty="0" err="1"/>
              <a:t>interoperabilitate</a:t>
            </a:r>
            <a:r>
              <a:rPr lang="en-US" dirty="0"/>
              <a:t>, </a:t>
            </a:r>
            <a:r>
              <a:rPr lang="en-US" dirty="0" err="1"/>
              <a:t>siguranta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trasabilitate</a:t>
            </a:r>
            <a:r>
              <a:rPr lang="en-US" dirty="0"/>
              <a:t> cu </a:t>
            </a:r>
            <a:r>
              <a:rPr lang="en-US" dirty="0" err="1"/>
              <a:t>scopul</a:t>
            </a:r>
            <a:r>
              <a:rPr lang="en-US" dirty="0"/>
              <a:t> de a </a:t>
            </a:r>
            <a:r>
              <a:rPr lang="en-US" dirty="0" err="1"/>
              <a:t>crea</a:t>
            </a:r>
            <a:r>
              <a:rPr lang="en-US" dirty="0"/>
              <a:t> </a:t>
            </a:r>
            <a:r>
              <a:rPr lang="en-US" dirty="0" err="1"/>
              <a:t>beneficii</a:t>
            </a:r>
            <a:r>
              <a:rPr lang="en-US" dirty="0"/>
              <a:t> pentru </a:t>
            </a:r>
            <a:r>
              <a:rPr lang="en-US" dirty="0" err="1"/>
              <a:t>cetateni</a:t>
            </a:r>
            <a:r>
              <a:rPr lang="en-US" dirty="0"/>
              <a:t>, </a:t>
            </a:r>
            <a:r>
              <a:rPr lang="en-US" dirty="0" err="1" smtClean="0"/>
              <a:t>persoane</a:t>
            </a:r>
            <a:r>
              <a:rPr lang="en-US" dirty="0" smtClean="0"/>
              <a:t> </a:t>
            </a:r>
            <a:r>
              <a:rPr lang="en-US" dirty="0" err="1"/>
              <a:t>juridice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administratia</a:t>
            </a:r>
            <a:r>
              <a:rPr lang="en-US" dirty="0"/>
              <a:t> </a:t>
            </a:r>
            <a:r>
              <a:rPr lang="en-US" dirty="0" err="1"/>
              <a:t>publica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SICAP</a:t>
            </a:r>
            <a:br>
              <a:rPr lang="en-US" b="1" dirty="0" smtClean="0"/>
            </a:br>
            <a:r>
              <a:rPr lang="en-US" sz="4000" b="1" dirty="0" err="1" smtClean="0"/>
              <a:t>Sistem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Informatic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Colaborativ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pentru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Achizitii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Publice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ANUNT DE ATRIBUIRE</a:t>
            </a:r>
            <a:endParaRPr lang="en-US" dirty="0"/>
          </a:p>
        </p:txBody>
      </p:sp>
      <p:pic>
        <p:nvPicPr>
          <p:cNvPr id="5" name="Content Placeholder 4" descr="an_at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" y="1295400"/>
            <a:ext cx="8926075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Versionare</a:t>
            </a:r>
            <a:r>
              <a:rPr lang="en-US" dirty="0" smtClean="0"/>
              <a:t> </a:t>
            </a:r>
            <a:r>
              <a:rPr lang="en-US" dirty="0" err="1"/>
              <a:t>A</a:t>
            </a:r>
            <a:r>
              <a:rPr lang="en-US" dirty="0" err="1" smtClean="0"/>
              <a:t>nunt</a:t>
            </a:r>
            <a:r>
              <a:rPr lang="en-US" dirty="0" smtClean="0"/>
              <a:t> de </a:t>
            </a:r>
            <a:r>
              <a:rPr lang="en-US" dirty="0" err="1"/>
              <a:t>A</a:t>
            </a:r>
            <a:r>
              <a:rPr lang="en-US" dirty="0" err="1" smtClean="0"/>
              <a:t>tribuire</a:t>
            </a:r>
            <a:endParaRPr lang="en-US" dirty="0"/>
          </a:p>
        </p:txBody>
      </p:sp>
      <p:pic>
        <p:nvPicPr>
          <p:cNvPr id="5" name="Content Placeholder 4" descr="versi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447800"/>
            <a:ext cx="8809238" cy="4191000"/>
          </a:xfrm>
        </p:spPr>
      </p:pic>
    </p:spTree>
    <p:extLst>
      <p:ext uri="{BB962C8B-B14F-4D97-AF65-F5344CB8AC3E}">
        <p14:creationId xmlns:p14="http://schemas.microsoft.com/office/powerpoint/2010/main" xmlns="" val="20885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Completat</a:t>
            </a:r>
            <a:r>
              <a:rPr lang="en-US" dirty="0" smtClean="0"/>
              <a:t> de </a:t>
            </a:r>
            <a:r>
              <a:rPr lang="en-US" dirty="0" err="1" smtClean="0"/>
              <a:t>catre</a:t>
            </a:r>
            <a:r>
              <a:rPr lang="en-US" dirty="0" smtClean="0"/>
              <a:t> </a:t>
            </a:r>
            <a:r>
              <a:rPr lang="en-US" dirty="0" err="1" smtClean="0"/>
              <a:t>autoritatea</a:t>
            </a:r>
            <a:r>
              <a:rPr lang="en-US" dirty="0" smtClean="0"/>
              <a:t>/</a:t>
            </a:r>
            <a:r>
              <a:rPr lang="en-US" dirty="0" err="1" smtClean="0"/>
              <a:t>entitatea</a:t>
            </a:r>
            <a:r>
              <a:rPr lang="en-US" dirty="0" smtClean="0"/>
              <a:t>  </a:t>
            </a:r>
            <a:r>
              <a:rPr lang="en-US" dirty="0" err="1" smtClean="0"/>
              <a:t>contractanta</a:t>
            </a:r>
            <a:r>
              <a:rPr lang="en-US" dirty="0" smtClean="0"/>
              <a:t> </a:t>
            </a:r>
            <a:r>
              <a:rPr lang="en-US" dirty="0" err="1" smtClean="0"/>
              <a:t>potrivit</a:t>
            </a:r>
            <a:r>
              <a:rPr lang="en-US" dirty="0" smtClean="0"/>
              <a:t> </a:t>
            </a:r>
            <a:r>
              <a:rPr lang="en-US" dirty="0" err="1" smtClean="0"/>
              <a:t>Legii</a:t>
            </a:r>
            <a:r>
              <a:rPr lang="en-US" dirty="0" smtClean="0"/>
              <a:t> </a:t>
            </a:r>
            <a:r>
              <a:rPr lang="vi-VN" dirty="0"/>
              <a:t>Nr. </a:t>
            </a:r>
            <a:r>
              <a:rPr lang="vi-VN" dirty="0" smtClean="0"/>
              <a:t>18</a:t>
            </a:r>
            <a:r>
              <a:rPr lang="en-US" dirty="0" smtClean="0"/>
              <a:t>4</a:t>
            </a:r>
            <a:r>
              <a:rPr lang="vi-VN" dirty="0" smtClean="0"/>
              <a:t> </a:t>
            </a:r>
            <a:r>
              <a:rPr lang="vi-VN" dirty="0"/>
              <a:t>din 17 octombrie </a:t>
            </a:r>
            <a:r>
              <a:rPr lang="vi-VN" dirty="0" smtClean="0"/>
              <a:t>2016</a:t>
            </a:r>
            <a:r>
              <a:rPr lang="en-US" dirty="0" smtClean="0"/>
              <a:t> </a:t>
            </a:r>
            <a:r>
              <a:rPr lang="vi-VN" dirty="0" smtClean="0"/>
              <a:t>privind </a:t>
            </a:r>
            <a:r>
              <a:rPr lang="vi-VN" dirty="0"/>
              <a:t>instituirea unui mecanism de prevenire a conflictului de interese în procedura de atribuire </a:t>
            </a:r>
            <a:r>
              <a:rPr lang="vi-VN" dirty="0" smtClean="0"/>
              <a:t>a</a:t>
            </a:r>
            <a:r>
              <a:rPr lang="en-US" dirty="0" smtClean="0"/>
              <a:t> </a:t>
            </a:r>
            <a:r>
              <a:rPr lang="vi-VN" dirty="0" smtClean="0"/>
              <a:t>contractelor </a:t>
            </a:r>
            <a:r>
              <a:rPr lang="vi-VN" dirty="0"/>
              <a:t>de achiziţie </a:t>
            </a:r>
            <a:r>
              <a:rPr lang="vi-VN" dirty="0" smtClean="0"/>
              <a:t>publică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Formularul</a:t>
            </a:r>
            <a:r>
              <a:rPr lang="en-US" dirty="0" smtClean="0"/>
              <a:t> de </a:t>
            </a:r>
            <a:r>
              <a:rPr lang="en-US" dirty="0" err="1" smtClean="0"/>
              <a:t>integritate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82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vi-VN" dirty="0"/>
              <a:t>Formularul de integritate </a:t>
            </a:r>
            <a:r>
              <a:rPr lang="en-US" dirty="0" err="1" smtClean="0"/>
              <a:t>i</a:t>
            </a:r>
            <a:r>
              <a:rPr lang="vi-VN" dirty="0" smtClean="0"/>
              <a:t>ntocmit </a:t>
            </a:r>
            <a:r>
              <a:rPr lang="en-US" dirty="0" err="1" smtClean="0"/>
              <a:t>i</a:t>
            </a:r>
            <a:r>
              <a:rPr lang="vi-VN" dirty="0" smtClean="0"/>
              <a:t>n </a:t>
            </a:r>
            <a:r>
              <a:rPr lang="vi-VN" dirty="0"/>
              <a:t>cadrul mecanismului de prevenire a conflictului de interese </a:t>
            </a:r>
            <a:r>
              <a:rPr lang="vi-VN" dirty="0" smtClean="0"/>
              <a:t>face</a:t>
            </a:r>
            <a:r>
              <a:rPr lang="en-US" dirty="0" smtClean="0"/>
              <a:t> </a:t>
            </a:r>
            <a:r>
              <a:rPr lang="vi-VN" dirty="0" smtClean="0"/>
              <a:t>parte </a:t>
            </a:r>
            <a:r>
              <a:rPr lang="vi-VN" dirty="0"/>
              <a:t>din </a:t>
            </a:r>
            <a:r>
              <a:rPr lang="vi-VN" dirty="0" smtClean="0"/>
              <a:t>documenta</a:t>
            </a:r>
            <a:r>
              <a:rPr lang="en-US" dirty="0" smtClean="0"/>
              <a:t>t</a:t>
            </a:r>
            <a:r>
              <a:rPr lang="vi-VN" dirty="0" smtClean="0"/>
              <a:t>ia </a:t>
            </a:r>
            <a:r>
              <a:rPr lang="vi-VN" dirty="0"/>
              <a:t>de atribuire a contractelor de achiziţie publică şi cuprinde 3 </a:t>
            </a:r>
            <a:r>
              <a:rPr lang="vi-VN" dirty="0" smtClean="0"/>
              <a:t>sec</a:t>
            </a:r>
            <a:r>
              <a:rPr lang="en-US" dirty="0" smtClean="0"/>
              <a:t>t</a:t>
            </a:r>
            <a:r>
              <a:rPr lang="vi-VN" dirty="0" smtClean="0"/>
              <a:t>iuni</a:t>
            </a:r>
            <a:r>
              <a:rPr lang="vi-VN" dirty="0"/>
              <a:t>, după </a:t>
            </a:r>
            <a:r>
              <a:rPr lang="vi-VN" dirty="0" smtClean="0"/>
              <a:t>cum</a:t>
            </a:r>
            <a:r>
              <a:rPr lang="en-US" dirty="0" smtClean="0"/>
              <a:t> </a:t>
            </a:r>
            <a:r>
              <a:rPr lang="vi-VN" dirty="0" smtClean="0"/>
              <a:t>urmează</a:t>
            </a:r>
            <a:r>
              <a:rPr lang="vi-VN" dirty="0"/>
              <a:t>: </a:t>
            </a:r>
            <a:endParaRPr lang="en-US" dirty="0" smtClean="0"/>
          </a:p>
          <a:p>
            <a:pPr algn="just"/>
            <a:r>
              <a:rPr lang="vi-VN" dirty="0" smtClean="0"/>
              <a:t>Sec</a:t>
            </a:r>
            <a:r>
              <a:rPr lang="en-US" dirty="0" smtClean="0"/>
              <a:t>t</a:t>
            </a:r>
            <a:r>
              <a:rPr lang="vi-VN" dirty="0" smtClean="0"/>
              <a:t>iunea </a:t>
            </a:r>
            <a:r>
              <a:rPr lang="vi-VN" dirty="0"/>
              <a:t>I - Date privind procedura de achiziţie, factorul decizional, comisia de </a:t>
            </a:r>
            <a:r>
              <a:rPr lang="vi-VN" dirty="0" smtClean="0"/>
              <a:t>evaluare,</a:t>
            </a:r>
            <a:r>
              <a:rPr lang="en-US" dirty="0" smtClean="0"/>
              <a:t> </a:t>
            </a:r>
            <a:r>
              <a:rPr lang="vi-VN" dirty="0" smtClean="0"/>
              <a:t>consultan</a:t>
            </a:r>
            <a:r>
              <a:rPr lang="en-US" dirty="0" smtClean="0"/>
              <a:t>t</a:t>
            </a:r>
            <a:r>
              <a:rPr lang="vi-VN" dirty="0" smtClean="0"/>
              <a:t>ii </a:t>
            </a:r>
            <a:r>
              <a:rPr lang="en-US" dirty="0" smtClean="0"/>
              <a:t>s</a:t>
            </a:r>
            <a:r>
              <a:rPr lang="vi-VN" dirty="0" smtClean="0"/>
              <a:t>i exper</a:t>
            </a:r>
            <a:r>
              <a:rPr lang="en-US" dirty="0" smtClean="0"/>
              <a:t>t</a:t>
            </a:r>
            <a:r>
              <a:rPr lang="vi-VN" dirty="0" smtClean="0"/>
              <a:t>ii coopta</a:t>
            </a:r>
            <a:r>
              <a:rPr lang="en-US" dirty="0" smtClean="0"/>
              <a:t>t</a:t>
            </a:r>
            <a:r>
              <a:rPr lang="vi-VN" dirty="0" smtClean="0"/>
              <a:t>i;</a:t>
            </a:r>
            <a:endParaRPr lang="en-US" dirty="0"/>
          </a:p>
          <a:p>
            <a:pPr algn="just"/>
            <a:r>
              <a:rPr lang="vi-VN" dirty="0" smtClean="0"/>
              <a:t>Sec</a:t>
            </a:r>
            <a:r>
              <a:rPr lang="en-US" dirty="0" smtClean="0"/>
              <a:t>t</a:t>
            </a:r>
            <a:r>
              <a:rPr lang="vi-VN" dirty="0" smtClean="0"/>
              <a:t>iunea </a:t>
            </a:r>
            <a:r>
              <a:rPr lang="vi-VN" dirty="0"/>
              <a:t>a II-a - Date despre </a:t>
            </a:r>
            <a:r>
              <a:rPr lang="vi-VN" dirty="0" smtClean="0"/>
              <a:t>ofertan</a:t>
            </a:r>
            <a:r>
              <a:rPr lang="en-US" dirty="0" smtClean="0"/>
              <a:t>t</a:t>
            </a:r>
            <a:r>
              <a:rPr lang="vi-VN" dirty="0" smtClean="0"/>
              <a:t>i/candida</a:t>
            </a:r>
            <a:r>
              <a:rPr lang="en-US" dirty="0" smtClean="0"/>
              <a:t>t</a:t>
            </a:r>
            <a:r>
              <a:rPr lang="vi-VN" dirty="0" smtClean="0"/>
              <a:t>i</a:t>
            </a:r>
            <a:r>
              <a:rPr lang="vi-VN" dirty="0"/>
              <a:t>; </a:t>
            </a:r>
            <a:endParaRPr lang="en-US" dirty="0" smtClean="0"/>
          </a:p>
          <a:p>
            <a:pPr algn="just"/>
            <a:r>
              <a:rPr lang="vi-VN" dirty="0" smtClean="0"/>
              <a:t>Sec</a:t>
            </a:r>
            <a:r>
              <a:rPr lang="en-US" dirty="0" smtClean="0"/>
              <a:t>t</a:t>
            </a:r>
            <a:r>
              <a:rPr lang="vi-VN" dirty="0" smtClean="0"/>
              <a:t>iunea </a:t>
            </a:r>
            <a:r>
              <a:rPr lang="vi-VN" dirty="0"/>
              <a:t>a III-a </a:t>
            </a:r>
            <a:r>
              <a:rPr lang="vi-VN" dirty="0" smtClean="0"/>
              <a:t>– M</a:t>
            </a:r>
            <a:r>
              <a:rPr lang="en-US" dirty="0"/>
              <a:t>a</a:t>
            </a:r>
            <a:r>
              <a:rPr lang="vi-VN" dirty="0" smtClean="0"/>
              <a:t>suri</a:t>
            </a:r>
            <a:r>
              <a:rPr lang="en-US" dirty="0" smtClean="0"/>
              <a:t> </a:t>
            </a:r>
            <a:r>
              <a:rPr lang="vi-VN" dirty="0" smtClean="0"/>
              <a:t>de </a:t>
            </a:r>
            <a:r>
              <a:rPr lang="en-US" dirty="0" err="1" smtClean="0"/>
              <a:t>i</a:t>
            </a:r>
            <a:r>
              <a:rPr lang="vi-VN" dirty="0" smtClean="0"/>
              <a:t>nl</a:t>
            </a:r>
            <a:r>
              <a:rPr lang="en-US" dirty="0" smtClean="0"/>
              <a:t>a</a:t>
            </a:r>
            <a:r>
              <a:rPr lang="vi-VN" dirty="0" smtClean="0"/>
              <a:t>turare </a:t>
            </a:r>
            <a:r>
              <a:rPr lang="vi-VN" dirty="0"/>
              <a:t>a </a:t>
            </a:r>
            <a:r>
              <a:rPr lang="vi-VN" dirty="0" smtClean="0"/>
              <a:t>poten</a:t>
            </a:r>
            <a:r>
              <a:rPr lang="en-US" dirty="0" smtClean="0"/>
              <a:t>t</a:t>
            </a:r>
            <a:r>
              <a:rPr lang="vi-VN" dirty="0" smtClean="0"/>
              <a:t>ialului </a:t>
            </a:r>
            <a:r>
              <a:rPr lang="vi-VN" dirty="0"/>
              <a:t>conflict de interese, dispuse ca urmare a unui avertisment de integritate.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Formularul</a:t>
            </a:r>
            <a:r>
              <a:rPr lang="en-US" dirty="0" smtClean="0"/>
              <a:t> de </a:t>
            </a:r>
            <a:r>
              <a:rPr lang="en-US" dirty="0" err="1" smtClean="0"/>
              <a:t>integritate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638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458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err="1"/>
              <a:t>Autoritati</a:t>
            </a:r>
            <a:r>
              <a:rPr lang="en-US" b="1" dirty="0"/>
              <a:t> </a:t>
            </a:r>
            <a:r>
              <a:rPr lang="en-US" b="1" dirty="0" err="1"/>
              <a:t>contractante</a:t>
            </a:r>
            <a:endParaRPr lang="en-US" dirty="0"/>
          </a:p>
          <a:p>
            <a:pPr lvl="0" algn="just"/>
            <a:r>
              <a:rPr lang="en-US" dirty="0" err="1"/>
              <a:t>Transparenta</a:t>
            </a:r>
            <a:r>
              <a:rPr lang="en-US" dirty="0"/>
              <a:t> </a:t>
            </a:r>
            <a:r>
              <a:rPr lang="en-US" dirty="0" err="1"/>
              <a:t>banilor</a:t>
            </a:r>
            <a:r>
              <a:rPr lang="en-US" dirty="0"/>
              <a:t> </a:t>
            </a:r>
            <a:r>
              <a:rPr lang="en-US" dirty="0" err="1"/>
              <a:t>publici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asigurarea</a:t>
            </a:r>
            <a:r>
              <a:rPr lang="en-US" dirty="0"/>
              <a:t> </a:t>
            </a:r>
            <a:r>
              <a:rPr lang="en-US" dirty="0" err="1"/>
              <a:t>vizibilitatii</a:t>
            </a:r>
            <a:r>
              <a:rPr lang="en-US" dirty="0"/>
              <a:t> </a:t>
            </a:r>
            <a:r>
              <a:rPr lang="en-US" dirty="0" err="1" smtClean="0"/>
              <a:t>cheltuielilor</a:t>
            </a:r>
            <a:r>
              <a:rPr lang="en-US" dirty="0" smtClean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reducerea</a:t>
            </a:r>
            <a:r>
              <a:rPr lang="en-US" dirty="0"/>
              <a:t> </a:t>
            </a:r>
            <a:r>
              <a:rPr lang="en-US" dirty="0" err="1"/>
              <a:t>costurilor</a:t>
            </a:r>
            <a:r>
              <a:rPr lang="en-US" dirty="0"/>
              <a:t>, </a:t>
            </a:r>
            <a:r>
              <a:rPr lang="en-US" dirty="0" err="1"/>
              <a:t>reduceri</a:t>
            </a:r>
            <a:r>
              <a:rPr lang="en-US" dirty="0"/>
              <a:t> de </a:t>
            </a:r>
            <a:r>
              <a:rPr lang="en-US" dirty="0" err="1" smtClean="0"/>
              <a:t>pret</a:t>
            </a:r>
            <a:r>
              <a:rPr lang="en-US" dirty="0" smtClean="0"/>
              <a:t> </a:t>
            </a:r>
            <a:r>
              <a:rPr lang="en-US" dirty="0"/>
              <a:t>generate de </a:t>
            </a:r>
            <a:r>
              <a:rPr lang="en-US" dirty="0" err="1"/>
              <a:t>catre</a:t>
            </a:r>
            <a:r>
              <a:rPr lang="en-US" dirty="0"/>
              <a:t> </a:t>
            </a:r>
            <a:r>
              <a:rPr lang="en-US" dirty="0" err="1"/>
              <a:t>operatorii</a:t>
            </a:r>
            <a:r>
              <a:rPr lang="en-US" dirty="0"/>
              <a:t> </a:t>
            </a:r>
            <a:r>
              <a:rPr lang="en-US" dirty="0" err="1"/>
              <a:t>economici</a:t>
            </a:r>
            <a:r>
              <a:rPr lang="en-US" dirty="0"/>
              <a:t> din </a:t>
            </a:r>
            <a:r>
              <a:rPr lang="en-US" dirty="0" err="1"/>
              <a:t>domeniul</a:t>
            </a:r>
            <a:r>
              <a:rPr lang="en-US" dirty="0"/>
              <a:t> </a:t>
            </a:r>
            <a:r>
              <a:rPr lang="en-US" dirty="0" err="1"/>
              <a:t>concurentei</a:t>
            </a:r>
            <a:r>
              <a:rPr lang="en-US" dirty="0"/>
              <a:t>;</a:t>
            </a:r>
          </a:p>
          <a:p>
            <a:pPr lvl="0" algn="just"/>
            <a:r>
              <a:rPr lang="en-US" dirty="0" err="1"/>
              <a:t>Acces</a:t>
            </a:r>
            <a:r>
              <a:rPr lang="en-US" dirty="0"/>
              <a:t> </a:t>
            </a:r>
            <a:r>
              <a:rPr lang="en-US" dirty="0" err="1"/>
              <a:t>facil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centralizat</a:t>
            </a:r>
            <a:r>
              <a:rPr lang="en-US" dirty="0"/>
              <a:t> </a:t>
            </a:r>
            <a:r>
              <a:rPr lang="en-US" dirty="0" err="1"/>
              <a:t>intr</a:t>
            </a:r>
            <a:r>
              <a:rPr lang="en-US" dirty="0"/>
              <a:t>-o </a:t>
            </a:r>
            <a:r>
              <a:rPr lang="en-US" dirty="0" err="1"/>
              <a:t>piata</a:t>
            </a:r>
            <a:r>
              <a:rPr lang="en-US" dirty="0"/>
              <a:t> </a:t>
            </a:r>
            <a:r>
              <a:rPr lang="en-US" dirty="0" err="1" smtClean="0"/>
              <a:t>virtuala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achizitii</a:t>
            </a:r>
            <a:r>
              <a:rPr lang="en-US" dirty="0"/>
              <a:t>;</a:t>
            </a:r>
          </a:p>
          <a:p>
            <a:pPr lvl="0" algn="just"/>
            <a:r>
              <a:rPr lang="en-US" dirty="0" err="1"/>
              <a:t>Reducerea</a:t>
            </a:r>
            <a:r>
              <a:rPr lang="en-US" dirty="0"/>
              <a:t> </a:t>
            </a:r>
            <a:r>
              <a:rPr lang="en-US" dirty="0" err="1"/>
              <a:t>riscurilor</a:t>
            </a:r>
            <a:r>
              <a:rPr lang="en-US" dirty="0"/>
              <a:t> de </a:t>
            </a:r>
            <a:r>
              <a:rPr lang="en-US" dirty="0" err="1"/>
              <a:t>frauda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coruptie</a:t>
            </a:r>
            <a:r>
              <a:rPr lang="en-US" dirty="0"/>
              <a:t>;</a:t>
            </a:r>
          </a:p>
          <a:p>
            <a:pPr lvl="0" algn="just"/>
            <a:r>
              <a:rPr lang="en-US" dirty="0" err="1"/>
              <a:t>Protejarea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en-US" dirty="0"/>
              <a:t>, de </a:t>
            </a:r>
            <a:r>
              <a:rPr lang="en-US" dirty="0" err="1"/>
              <a:t>exemplu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reducerea</a:t>
            </a:r>
            <a:r>
              <a:rPr lang="en-US" dirty="0"/>
              <a:t> </a:t>
            </a:r>
            <a:r>
              <a:rPr lang="en-US" dirty="0" err="1"/>
              <a:t>consumului</a:t>
            </a:r>
            <a:r>
              <a:rPr lang="en-US" dirty="0"/>
              <a:t> de </a:t>
            </a:r>
            <a:r>
              <a:rPr lang="en-US" dirty="0" err="1"/>
              <a:t>hartie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transport.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BENEFICII SEAP - </a:t>
            </a:r>
            <a:r>
              <a:rPr lang="en-US" b="1" dirty="0" smtClean="0"/>
              <a:t>SICAP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err="1"/>
              <a:t>Operatori</a:t>
            </a:r>
            <a:r>
              <a:rPr lang="en-US" b="1" dirty="0"/>
              <a:t> </a:t>
            </a:r>
            <a:r>
              <a:rPr lang="en-US" b="1" dirty="0" err="1"/>
              <a:t>economici</a:t>
            </a:r>
            <a:endParaRPr lang="en-US" dirty="0"/>
          </a:p>
          <a:p>
            <a:pPr lvl="0" algn="just"/>
            <a:r>
              <a:rPr lang="en-US" dirty="0" err="1"/>
              <a:t>Simplificarea</a:t>
            </a:r>
            <a:r>
              <a:rPr lang="en-US" dirty="0"/>
              <a:t> </a:t>
            </a:r>
            <a:r>
              <a:rPr lang="en-US" dirty="0" err="1"/>
              <a:t>semnificativa</a:t>
            </a:r>
            <a:r>
              <a:rPr lang="en-US" dirty="0"/>
              <a:t> a </a:t>
            </a:r>
            <a:r>
              <a:rPr lang="en-US" dirty="0" err="1"/>
              <a:t>activitatii</a:t>
            </a:r>
            <a:r>
              <a:rPr lang="en-US" dirty="0"/>
              <a:t> </a:t>
            </a:r>
            <a:r>
              <a:rPr lang="en-US" dirty="0" err="1"/>
              <a:t>firmelor</a:t>
            </a:r>
            <a:r>
              <a:rPr lang="en-US" dirty="0"/>
              <a:t>, in special a IMM-</a:t>
            </a:r>
            <a:r>
              <a:rPr lang="en-US" dirty="0" err="1"/>
              <a:t>urilor</a:t>
            </a:r>
            <a:r>
              <a:rPr lang="en-US" dirty="0"/>
              <a:t>,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 smtClean="0"/>
              <a:t>transparenta</a:t>
            </a:r>
            <a:r>
              <a:rPr lang="en-US" dirty="0" smtClean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acces</a:t>
            </a:r>
            <a:r>
              <a:rPr lang="en-US" dirty="0"/>
              <a:t> </a:t>
            </a:r>
            <a:r>
              <a:rPr lang="en-US" dirty="0" err="1"/>
              <a:t>facil</a:t>
            </a:r>
            <a:r>
              <a:rPr lang="en-US" dirty="0"/>
              <a:t> la </a:t>
            </a:r>
            <a:r>
              <a:rPr lang="en-US" dirty="0" err="1"/>
              <a:t>documentatia</a:t>
            </a:r>
            <a:r>
              <a:rPr lang="en-US" dirty="0"/>
              <a:t> de </a:t>
            </a:r>
            <a:r>
              <a:rPr lang="en-US" dirty="0" err="1"/>
              <a:t>atribuire</a:t>
            </a:r>
            <a:r>
              <a:rPr lang="en-US" dirty="0"/>
              <a:t> on-line;</a:t>
            </a:r>
          </a:p>
          <a:p>
            <a:pPr lvl="0" algn="just"/>
            <a:r>
              <a:rPr lang="en-US" dirty="0" err="1"/>
              <a:t>Reducerea</a:t>
            </a:r>
            <a:r>
              <a:rPr lang="en-US" dirty="0"/>
              <a:t> </a:t>
            </a:r>
            <a:r>
              <a:rPr lang="en-US" dirty="0" err="1"/>
              <a:t>costurilor</a:t>
            </a:r>
            <a:r>
              <a:rPr lang="en-US" dirty="0"/>
              <a:t> de </a:t>
            </a:r>
            <a:r>
              <a:rPr lang="en-US" dirty="0" err="1"/>
              <a:t>participare</a:t>
            </a:r>
            <a:r>
              <a:rPr lang="en-US" dirty="0"/>
              <a:t> la </a:t>
            </a:r>
            <a:r>
              <a:rPr lang="en-US" dirty="0" err="1"/>
              <a:t>licitatii</a:t>
            </a:r>
            <a:r>
              <a:rPr lang="en-US" dirty="0"/>
              <a:t> (</a:t>
            </a:r>
            <a:r>
              <a:rPr lang="en-US" dirty="0" err="1"/>
              <a:t>costurile</a:t>
            </a:r>
            <a:r>
              <a:rPr lang="en-US" dirty="0"/>
              <a:t> </a:t>
            </a:r>
            <a:r>
              <a:rPr lang="en-US" dirty="0" err="1"/>
              <a:t>postale</a:t>
            </a:r>
            <a:r>
              <a:rPr lang="en-US" dirty="0"/>
              <a:t>, cu </a:t>
            </a:r>
            <a:r>
              <a:rPr lang="en-US" dirty="0" err="1"/>
              <a:t>imprimare</a:t>
            </a:r>
            <a:r>
              <a:rPr lang="en-US" dirty="0"/>
              <a:t>)  </a:t>
            </a:r>
          </a:p>
          <a:p>
            <a:pPr lvl="0" algn="just"/>
            <a:r>
              <a:rPr lang="en-US" dirty="0" err="1"/>
              <a:t>Acces</a:t>
            </a:r>
            <a:r>
              <a:rPr lang="en-US" dirty="0"/>
              <a:t> </a:t>
            </a:r>
            <a:r>
              <a:rPr lang="en-US" dirty="0" err="1"/>
              <a:t>facil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centralizat</a:t>
            </a:r>
            <a:r>
              <a:rPr lang="en-US" dirty="0"/>
              <a:t> </a:t>
            </a:r>
            <a:r>
              <a:rPr lang="en-US" dirty="0" err="1"/>
              <a:t>intr</a:t>
            </a:r>
            <a:r>
              <a:rPr lang="en-US" dirty="0"/>
              <a:t>-o </a:t>
            </a:r>
            <a:r>
              <a:rPr lang="en-US" dirty="0" err="1"/>
              <a:t>piata</a:t>
            </a:r>
            <a:r>
              <a:rPr lang="en-US" dirty="0"/>
              <a:t> </a:t>
            </a:r>
            <a:r>
              <a:rPr lang="en-US" dirty="0" err="1"/>
              <a:t>virtuala</a:t>
            </a:r>
            <a:r>
              <a:rPr lang="en-US" dirty="0"/>
              <a:t> de </a:t>
            </a:r>
            <a:r>
              <a:rPr lang="en-US" dirty="0" err="1"/>
              <a:t>achizitii</a:t>
            </a:r>
            <a:r>
              <a:rPr lang="en-US" dirty="0"/>
              <a:t> </a:t>
            </a:r>
          </a:p>
          <a:p>
            <a:pPr lvl="0" algn="just"/>
            <a:r>
              <a:rPr lang="en-US" dirty="0" err="1"/>
              <a:t>Posibilitatea</a:t>
            </a:r>
            <a:r>
              <a:rPr lang="en-US" dirty="0"/>
              <a:t> de </a:t>
            </a:r>
            <a:r>
              <a:rPr lang="en-US" dirty="0" err="1"/>
              <a:t>schimb</a:t>
            </a:r>
            <a:r>
              <a:rPr lang="en-US" dirty="0"/>
              <a:t> de date </a:t>
            </a:r>
            <a:r>
              <a:rPr lang="en-US" dirty="0" err="1"/>
              <a:t>electronice</a:t>
            </a:r>
            <a:r>
              <a:rPr lang="en-US" dirty="0"/>
              <a:t> care </a:t>
            </a:r>
            <a:r>
              <a:rPr lang="en-US" dirty="0" err="1"/>
              <a:t>faciliteaza</a:t>
            </a:r>
            <a:r>
              <a:rPr lang="en-US" dirty="0"/>
              <a:t> </a:t>
            </a:r>
            <a:r>
              <a:rPr lang="en-US" dirty="0" err="1"/>
              <a:t>corespondenta</a:t>
            </a:r>
            <a:r>
              <a:rPr lang="en-US" dirty="0"/>
              <a:t> </a:t>
            </a:r>
            <a:r>
              <a:rPr lang="en-US" dirty="0" err="1"/>
              <a:t>intre</a:t>
            </a:r>
            <a:r>
              <a:rPr lang="en-US" dirty="0"/>
              <a:t> </a:t>
            </a:r>
            <a:r>
              <a:rPr lang="en-US" dirty="0" err="1" smtClean="0"/>
              <a:t>cumparator</a:t>
            </a:r>
            <a:r>
              <a:rPr lang="en-US" dirty="0" smtClean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furnizor</a:t>
            </a:r>
            <a:r>
              <a:rPr lang="en-US" dirty="0"/>
              <a:t>;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BENEFICII SEAP - SICAP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avea</a:t>
            </a:r>
            <a:r>
              <a:rPr lang="en-US" dirty="0" smtClean="0"/>
              <a:t> o </a:t>
            </a:r>
            <a:r>
              <a:rPr lang="en-US" dirty="0" err="1" smtClean="0"/>
              <a:t>interfata</a:t>
            </a:r>
            <a:r>
              <a:rPr lang="en-US" dirty="0" smtClean="0"/>
              <a:t> </a:t>
            </a:r>
            <a:r>
              <a:rPr lang="en-US" b="1" dirty="0" err="1" smtClean="0"/>
              <a:t>intuitiva</a:t>
            </a:r>
            <a:r>
              <a:rPr lang="en-US" b="1" dirty="0" smtClean="0"/>
              <a:t>, </a:t>
            </a:r>
            <a:r>
              <a:rPr lang="en-US" dirty="0" err="1" smtClean="0"/>
              <a:t>inca</a:t>
            </a:r>
            <a:r>
              <a:rPr lang="en-US" dirty="0" smtClean="0"/>
              <a:t> de la </a:t>
            </a:r>
            <a:r>
              <a:rPr lang="en-US" dirty="0" err="1" smtClean="0"/>
              <a:t>inregistrarea</a:t>
            </a:r>
            <a:r>
              <a:rPr lang="en-US" dirty="0" smtClean="0"/>
              <a:t> in </a:t>
            </a:r>
            <a:r>
              <a:rPr lang="en-US" dirty="0" err="1" smtClean="0"/>
              <a:t>sistem</a:t>
            </a:r>
            <a:r>
              <a:rPr lang="en-US" dirty="0" smtClean="0"/>
              <a:t>, </a:t>
            </a:r>
            <a:r>
              <a:rPr lang="en-US" dirty="0" err="1" smtClean="0"/>
              <a:t>astfel</a:t>
            </a:r>
            <a:r>
              <a:rPr lang="en-US" dirty="0" smtClean="0"/>
              <a:t> </a:t>
            </a:r>
            <a:r>
              <a:rPr lang="en-US" dirty="0" err="1" smtClean="0"/>
              <a:t>incat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fie </a:t>
            </a:r>
            <a:r>
              <a:rPr lang="en-US" dirty="0" err="1" smtClean="0"/>
              <a:t>usor</a:t>
            </a:r>
            <a:r>
              <a:rPr lang="en-US" dirty="0" smtClean="0"/>
              <a:t> de </a:t>
            </a:r>
            <a:r>
              <a:rPr lang="en-US" dirty="0" err="1" smtClean="0"/>
              <a:t>utilizat</a:t>
            </a:r>
            <a:r>
              <a:rPr lang="en-US" dirty="0" smtClean="0"/>
              <a:t> pentru </a:t>
            </a:r>
            <a:r>
              <a:rPr lang="en-US" dirty="0" err="1" smtClean="0"/>
              <a:t>autoritati</a:t>
            </a:r>
            <a:r>
              <a:rPr lang="en-US" dirty="0" smtClean="0"/>
              <a:t>/</a:t>
            </a:r>
            <a:r>
              <a:rPr lang="en-US" dirty="0" err="1" smtClean="0"/>
              <a:t>entitati</a:t>
            </a:r>
            <a:r>
              <a:rPr lang="en-US" dirty="0" smtClean="0"/>
              <a:t> </a:t>
            </a:r>
            <a:r>
              <a:rPr lang="en-US" dirty="0" err="1" smtClean="0"/>
              <a:t>contractante</a:t>
            </a:r>
            <a:r>
              <a:rPr lang="en-US" dirty="0" smtClean="0"/>
              <a:t>, </a:t>
            </a:r>
            <a:r>
              <a:rPr lang="en-US" dirty="0" err="1" smtClean="0"/>
              <a:t>operatori</a:t>
            </a:r>
            <a:r>
              <a:rPr lang="en-US" dirty="0" smtClean="0"/>
              <a:t> </a:t>
            </a:r>
            <a:r>
              <a:rPr lang="en-US" dirty="0" err="1" smtClean="0"/>
              <a:t>economici</a:t>
            </a:r>
            <a:r>
              <a:rPr lang="en-US" dirty="0" smtClean="0"/>
              <a:t>, </a:t>
            </a:r>
            <a:r>
              <a:rPr lang="en-US" dirty="0" err="1" smtClean="0"/>
              <a:t>precum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institutiile</a:t>
            </a:r>
            <a:r>
              <a:rPr lang="en-US" dirty="0" smtClean="0"/>
              <a:t> cu </a:t>
            </a:r>
            <a:r>
              <a:rPr lang="en-US" dirty="0" err="1" smtClean="0"/>
              <a:t>rol</a:t>
            </a:r>
            <a:r>
              <a:rPr lang="en-US" dirty="0" smtClean="0"/>
              <a:t> de </a:t>
            </a:r>
            <a:r>
              <a:rPr lang="en-US" dirty="0" err="1" smtClean="0"/>
              <a:t>reglementare</a:t>
            </a:r>
            <a:r>
              <a:rPr lang="en-US" dirty="0" smtClean="0"/>
              <a:t>, </a:t>
            </a:r>
            <a:r>
              <a:rPr lang="en-US" dirty="0" err="1" smtClean="0"/>
              <a:t>verificare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monitorizare</a:t>
            </a:r>
            <a:r>
              <a:rPr lang="en-US" dirty="0" smtClean="0"/>
              <a:t> a </a:t>
            </a:r>
            <a:r>
              <a:rPr lang="en-US" dirty="0" err="1" smtClean="0"/>
              <a:t>achizitiilor</a:t>
            </a:r>
            <a:r>
              <a:rPr lang="en-US" dirty="0" smtClean="0"/>
              <a:t> publice cu care se </a:t>
            </a:r>
            <a:r>
              <a:rPr lang="en-US" dirty="0" err="1" smtClean="0"/>
              <a:t>interconecteaza</a:t>
            </a:r>
            <a:r>
              <a:rPr lang="en-US" dirty="0" smtClean="0"/>
              <a:t>  </a:t>
            </a:r>
            <a:r>
              <a:rPr lang="en-US" dirty="0" err="1" smtClean="0"/>
              <a:t>sistemul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Formularul</a:t>
            </a:r>
            <a:r>
              <a:rPr lang="en-US" dirty="0" smtClean="0"/>
              <a:t> online </a:t>
            </a:r>
            <a:r>
              <a:rPr lang="en-US" dirty="0" err="1" smtClean="0"/>
              <a:t>contine</a:t>
            </a:r>
            <a:r>
              <a:rPr lang="en-US" dirty="0" smtClean="0"/>
              <a:t> </a:t>
            </a:r>
            <a:r>
              <a:rPr lang="en-US" dirty="0" err="1" smtClean="0"/>
              <a:t>toate</a:t>
            </a:r>
            <a:r>
              <a:rPr lang="en-US" dirty="0" smtClean="0"/>
              <a:t> </a:t>
            </a:r>
            <a:r>
              <a:rPr lang="en-US" dirty="0" err="1" smtClean="0"/>
              <a:t>atributele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care </a:t>
            </a:r>
            <a:r>
              <a:rPr lang="en-US" dirty="0" err="1" smtClean="0"/>
              <a:t>trebuie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le </a:t>
            </a:r>
            <a:r>
              <a:rPr lang="en-US" dirty="0" err="1" smtClean="0"/>
              <a:t>completeze</a:t>
            </a:r>
            <a:r>
              <a:rPr lang="en-US" dirty="0" smtClean="0"/>
              <a:t> </a:t>
            </a:r>
            <a:r>
              <a:rPr lang="en-US" dirty="0" err="1" smtClean="0"/>
              <a:t>utilizatorul</a:t>
            </a:r>
            <a:r>
              <a:rPr lang="en-US" dirty="0" smtClean="0"/>
              <a:t> de tip </a:t>
            </a:r>
            <a:r>
              <a:rPr lang="en-US" dirty="0" err="1" smtClean="0"/>
              <a:t>autoritate</a:t>
            </a:r>
            <a:r>
              <a:rPr lang="en-US" dirty="0" smtClean="0"/>
              <a:t>/</a:t>
            </a:r>
            <a:r>
              <a:rPr lang="en-US" dirty="0" err="1" smtClean="0"/>
              <a:t>entitate</a:t>
            </a:r>
            <a:r>
              <a:rPr lang="en-US" dirty="0" smtClean="0"/>
              <a:t> </a:t>
            </a:r>
            <a:r>
              <a:rPr lang="en-US" dirty="0" err="1" smtClean="0"/>
              <a:t>contractanta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operator economic, </a:t>
            </a:r>
            <a:r>
              <a:rPr lang="en-US" dirty="0" err="1" smtClean="0"/>
              <a:t>inclusiv</a:t>
            </a:r>
            <a:r>
              <a:rPr lang="en-US" dirty="0" smtClean="0"/>
              <a:t> o </a:t>
            </a:r>
            <a:r>
              <a:rPr lang="en-US" dirty="0" err="1" smtClean="0"/>
              <a:t>sectiune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incarcarea</a:t>
            </a:r>
            <a:r>
              <a:rPr lang="en-US" dirty="0" smtClean="0"/>
              <a:t> </a:t>
            </a:r>
            <a:r>
              <a:rPr lang="en-US" dirty="0" err="1" smtClean="0"/>
              <a:t>documentelor</a:t>
            </a:r>
            <a:r>
              <a:rPr lang="en-US" dirty="0" smtClean="0"/>
              <a:t> </a:t>
            </a:r>
            <a:r>
              <a:rPr lang="en-US" dirty="0" err="1" smtClean="0"/>
              <a:t>solicitate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Inregistrarea</a:t>
            </a:r>
            <a:r>
              <a:rPr lang="en-US" dirty="0" smtClean="0"/>
              <a:t> SEAP - SICAP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382000" cy="30144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b="1" dirty="0" err="1" smtClean="0"/>
              <a:t>Consultarea</a:t>
            </a:r>
            <a:r>
              <a:rPr lang="en-US" b="1" dirty="0" smtClean="0"/>
              <a:t> </a:t>
            </a:r>
            <a:r>
              <a:rPr lang="en-US" b="1" dirty="0" err="1" smtClean="0"/>
              <a:t>preliminara</a:t>
            </a:r>
            <a:r>
              <a:rPr lang="en-US" b="1" dirty="0" smtClean="0"/>
              <a:t> a </a:t>
            </a:r>
            <a:r>
              <a:rPr lang="en-US" b="1" dirty="0" err="1" smtClean="0"/>
              <a:t>pietei</a:t>
            </a:r>
            <a:r>
              <a:rPr lang="en-US" dirty="0" smtClean="0"/>
              <a:t> </a:t>
            </a:r>
          </a:p>
          <a:p>
            <a:pPr algn="just"/>
            <a:r>
              <a:rPr lang="en-US" dirty="0" err="1" smtClean="0"/>
              <a:t>derularea</a:t>
            </a:r>
            <a:r>
              <a:rPr lang="en-US" dirty="0" smtClean="0"/>
              <a:t> </a:t>
            </a:r>
            <a:r>
              <a:rPr lang="en-US" dirty="0" err="1" smtClean="0"/>
              <a:t>consultarii</a:t>
            </a:r>
            <a:r>
              <a:rPr lang="en-US" dirty="0" smtClean="0"/>
              <a:t>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intermediul</a:t>
            </a:r>
            <a:r>
              <a:rPr lang="en-US" dirty="0" smtClean="0"/>
              <a:t> SICAP -</a:t>
            </a:r>
            <a:r>
              <a:rPr lang="en-US" dirty="0" err="1" smtClean="0"/>
              <a:t>depunerea</a:t>
            </a:r>
            <a:r>
              <a:rPr lang="en-US" dirty="0" smtClean="0"/>
              <a:t> </a:t>
            </a:r>
            <a:r>
              <a:rPr lang="en-US" dirty="0" err="1" smtClean="0"/>
              <a:t>documentelor</a:t>
            </a:r>
            <a:r>
              <a:rPr lang="en-US" dirty="0" smtClean="0"/>
              <a:t> de </a:t>
            </a:r>
            <a:r>
              <a:rPr lang="en-US" dirty="0" err="1" smtClean="0"/>
              <a:t>catre</a:t>
            </a:r>
            <a:r>
              <a:rPr lang="en-US" dirty="0" smtClean="0"/>
              <a:t> </a:t>
            </a:r>
            <a:r>
              <a:rPr lang="en-US" dirty="0" err="1" smtClean="0"/>
              <a:t>operatorii</a:t>
            </a:r>
            <a:r>
              <a:rPr lang="en-US" dirty="0" smtClean="0"/>
              <a:t> </a:t>
            </a:r>
            <a:r>
              <a:rPr lang="en-US" dirty="0" err="1" smtClean="0"/>
              <a:t>economici</a:t>
            </a:r>
            <a:r>
              <a:rPr lang="en-US" dirty="0" smtClean="0"/>
              <a:t> </a:t>
            </a:r>
            <a:r>
              <a:rPr lang="en-US" dirty="0" err="1" smtClean="0"/>
              <a:t>interesati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publicarea</a:t>
            </a:r>
            <a:r>
              <a:rPr lang="en-US" dirty="0" smtClean="0"/>
              <a:t> de </a:t>
            </a:r>
            <a:r>
              <a:rPr lang="en-US" dirty="0" err="1" smtClean="0"/>
              <a:t>catre</a:t>
            </a:r>
            <a:r>
              <a:rPr lang="en-US" dirty="0" smtClean="0"/>
              <a:t> </a:t>
            </a:r>
            <a:r>
              <a:rPr lang="en-US" dirty="0" err="1" smtClean="0"/>
              <a:t>autoritatea</a:t>
            </a:r>
            <a:r>
              <a:rPr lang="en-US" dirty="0" smtClean="0"/>
              <a:t>/</a:t>
            </a:r>
            <a:r>
              <a:rPr lang="en-US" dirty="0" err="1" smtClean="0"/>
              <a:t>entitatea</a:t>
            </a:r>
            <a:r>
              <a:rPr lang="en-US" dirty="0" smtClean="0"/>
              <a:t> </a:t>
            </a:r>
            <a:r>
              <a:rPr lang="en-US" dirty="0" err="1" smtClean="0"/>
              <a:t>contractanta</a:t>
            </a:r>
            <a:r>
              <a:rPr lang="en-US" dirty="0" smtClean="0"/>
              <a:t> a </a:t>
            </a:r>
            <a:r>
              <a:rPr lang="en-US" dirty="0" err="1" smtClean="0"/>
              <a:t>documentului</a:t>
            </a:r>
            <a:r>
              <a:rPr lang="en-US" dirty="0" smtClean="0"/>
              <a:t> </a:t>
            </a:r>
            <a:r>
              <a:rPr lang="en-US" dirty="0" err="1" smtClean="0"/>
              <a:t>rezultat</a:t>
            </a:r>
            <a:r>
              <a:rPr lang="en-US" dirty="0" smtClean="0"/>
              <a:t> in </a:t>
            </a:r>
            <a:r>
              <a:rPr lang="en-US" dirty="0" err="1" smtClean="0"/>
              <a:t>urma</a:t>
            </a:r>
            <a:r>
              <a:rPr lang="en-US" dirty="0" smtClean="0"/>
              <a:t> </a:t>
            </a:r>
            <a:r>
              <a:rPr lang="en-US" dirty="0" err="1" smtClean="0"/>
              <a:t>procesului</a:t>
            </a:r>
            <a:r>
              <a:rPr lang="en-US" dirty="0" smtClean="0"/>
              <a:t> de </a:t>
            </a:r>
            <a:r>
              <a:rPr lang="en-US" dirty="0" err="1" smtClean="0"/>
              <a:t>consultare</a:t>
            </a:r>
            <a:r>
              <a:rPr lang="en-US" dirty="0" smtClean="0"/>
              <a:t> al </a:t>
            </a:r>
            <a:r>
              <a:rPr lang="en-US" dirty="0" err="1" smtClean="0"/>
              <a:t>pietei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Consultarea</a:t>
            </a:r>
            <a:r>
              <a:rPr lang="en-US" dirty="0" smtClean="0"/>
              <a:t> </a:t>
            </a:r>
            <a:r>
              <a:rPr lang="en-US" dirty="0" err="1" smtClean="0"/>
              <a:t>pietei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67128"/>
            <a:ext cx="3657600" cy="1871472"/>
          </a:xfrm>
        </p:spPr>
        <p:txBody>
          <a:bodyPr/>
          <a:lstStyle/>
          <a:p>
            <a:r>
              <a:rPr lang="en-US" dirty="0" err="1" smtClean="0"/>
              <a:t>Achizitia</a:t>
            </a:r>
            <a:r>
              <a:rPr lang="en-US" dirty="0" smtClean="0"/>
              <a:t> </a:t>
            </a:r>
            <a:r>
              <a:rPr lang="en-US" dirty="0" err="1" smtClean="0"/>
              <a:t>directa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algn="ctr"/>
            <a:r>
              <a:rPr lang="en-US" dirty="0" smtClean="0"/>
              <a:t>SEAP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800600" y="304800"/>
            <a:ext cx="365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SICAP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724400" y="2133600"/>
            <a:ext cx="3657600" cy="16764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2700" dirty="0" err="1" smtClean="0"/>
              <a:t>Achizitia</a:t>
            </a:r>
            <a:r>
              <a:rPr lang="en-US" sz="2700" dirty="0" smtClean="0"/>
              <a:t> </a:t>
            </a:r>
            <a:r>
              <a:rPr lang="en-US" sz="2700" dirty="0" err="1" smtClean="0"/>
              <a:t>directa</a:t>
            </a:r>
            <a:r>
              <a:rPr lang="en-US" sz="2700" dirty="0" smtClean="0"/>
              <a:t> </a:t>
            </a:r>
            <a:r>
              <a:rPr lang="en-US" sz="2700" dirty="0" err="1" smtClean="0"/>
              <a:t>multipla</a:t>
            </a:r>
            <a:r>
              <a:rPr lang="en-US" sz="2700" dirty="0" smtClean="0"/>
              <a:t> de la </a:t>
            </a:r>
            <a:r>
              <a:rPr lang="en-US" sz="2700" dirty="0" err="1" smtClean="0"/>
              <a:t>acelasi</a:t>
            </a:r>
            <a:r>
              <a:rPr lang="en-US" sz="2700" dirty="0" smtClean="0"/>
              <a:t> operator economic.</a:t>
            </a: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ACHIZITIA DIRECTA</a:t>
            </a:r>
            <a:endParaRPr lang="en-US" dirty="0"/>
          </a:p>
        </p:txBody>
      </p:sp>
      <p:pic>
        <p:nvPicPr>
          <p:cNvPr id="5" name="Content Placeholder 4" descr="ac_direc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143000"/>
            <a:ext cx="8592691" cy="46299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363</TotalTime>
  <Words>643</Words>
  <Application>Microsoft Office PowerPoint</Application>
  <PresentationFormat>On-screen Show (4:3)</PresentationFormat>
  <Paragraphs>83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Concourse</vt:lpstr>
      <vt:lpstr>SEAP - SICAP</vt:lpstr>
      <vt:lpstr>SEAP   Sistem electronic de achizitii publice</vt:lpstr>
      <vt:lpstr>SICAP Sistem Informatic Colaborativ pentru Achizitii Publice</vt:lpstr>
      <vt:lpstr>BENEFICII SEAP - SICAP</vt:lpstr>
      <vt:lpstr>BENEFICII SEAP - SICAP</vt:lpstr>
      <vt:lpstr>Inregistrarea SEAP - SICAP</vt:lpstr>
      <vt:lpstr>Consultarea pietei</vt:lpstr>
      <vt:lpstr>SEAP</vt:lpstr>
      <vt:lpstr>ACHIZITIA DIRECTA</vt:lpstr>
      <vt:lpstr>ACHIZITIA DIRECTA</vt:lpstr>
      <vt:lpstr>       CATALOG ELECTRONIC</vt:lpstr>
      <vt:lpstr>     CATALOG ELECTRONIC</vt:lpstr>
      <vt:lpstr>SICAP Administrarea documentelor</vt:lpstr>
      <vt:lpstr>SEAP</vt:lpstr>
      <vt:lpstr>SICAP</vt:lpstr>
      <vt:lpstr>SEAP</vt:lpstr>
      <vt:lpstr>Slide 17</vt:lpstr>
      <vt:lpstr>            PLATA ONLINE</vt:lpstr>
      <vt:lpstr>SEAP</vt:lpstr>
      <vt:lpstr>Slide 20</vt:lpstr>
      <vt:lpstr>          INITIERI PROCEDURI</vt:lpstr>
      <vt:lpstr> DOCUMENTATIA DE ATRIBUIRE</vt:lpstr>
      <vt:lpstr>    ANUNTUL DE PARTICIPARE</vt:lpstr>
      <vt:lpstr>       ETAPE PROCEDURA</vt:lpstr>
      <vt:lpstr>      ANUNT DE PARTICIPARE</vt:lpstr>
      <vt:lpstr>    VIZUALIZARE PROCEDURA</vt:lpstr>
      <vt:lpstr>              PROCEDURA </vt:lpstr>
      <vt:lpstr>SEAP</vt:lpstr>
      <vt:lpstr>SEAP</vt:lpstr>
      <vt:lpstr>         ANUNT DE ATRIBUIRE</vt:lpstr>
      <vt:lpstr>Versionare Anunt de Atribuire</vt:lpstr>
      <vt:lpstr>Formularul de integritate</vt:lpstr>
      <vt:lpstr>Formularul de integritate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SEAP - SICAP</dc:title>
  <dc:creator>admin</dc:creator>
  <cp:lastModifiedBy>Doina</cp:lastModifiedBy>
  <cp:revision>45</cp:revision>
  <dcterms:created xsi:type="dcterms:W3CDTF">2017-05-16T19:50:44Z</dcterms:created>
  <dcterms:modified xsi:type="dcterms:W3CDTF">2017-09-26T18:06:50Z</dcterms:modified>
</cp:coreProperties>
</file>