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57" r:id="rId3"/>
    <p:sldId id="259" r:id="rId4"/>
    <p:sldId id="258" r:id="rId5"/>
    <p:sldId id="261" r:id="rId6"/>
    <p:sldId id="260" r:id="rId7"/>
    <p:sldId id="263" r:id="rId8"/>
    <p:sldId id="264" r:id="rId9"/>
    <p:sldId id="265" r:id="rId10"/>
    <p:sldId id="266" r:id="rId11"/>
    <p:sldId id="267" r:id="rId12"/>
    <p:sldId id="26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4660"/>
  </p:normalViewPr>
  <p:slideViewPr>
    <p:cSldViewPr snapToGrid="0">
      <p:cViewPr varScale="1">
        <p:scale>
          <a:sx n="46" d="100"/>
          <a:sy n="46" d="100"/>
        </p:scale>
        <p:origin x="780" y="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F7C3369-58CC-43BF-A40E-F1BACFD35877}" type="datetimeFigureOut">
              <a:rPr lang="en-US" smtClean="0"/>
              <a:t>10/26/2017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E1123B-B5CD-406E-9374-2C6B104E0BE8}" type="slidenum">
              <a:rPr lang="en-US" smtClean="0"/>
              <a:t>‹#›</a:t>
            </a:fld>
            <a:endParaRPr lang="en-US"/>
          </a:p>
        </p:txBody>
      </p:sp>
    </p:spTree>
    <p:extLst>
      <p:ext uri="{BB962C8B-B14F-4D97-AF65-F5344CB8AC3E}">
        <p14:creationId xmlns:p14="http://schemas.microsoft.com/office/powerpoint/2010/main" val="2776046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7C3369-58CC-43BF-A40E-F1BACFD35877}" type="datetimeFigureOut">
              <a:rPr lang="en-US" smtClean="0"/>
              <a:t>10/26/2017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E1123B-B5CD-406E-9374-2C6B104E0BE8}" type="slidenum">
              <a:rPr lang="en-US" smtClean="0"/>
              <a:t>‹#›</a:t>
            </a:fld>
            <a:endParaRPr lang="en-US"/>
          </a:p>
        </p:txBody>
      </p:sp>
    </p:spTree>
    <p:extLst>
      <p:ext uri="{BB962C8B-B14F-4D97-AF65-F5344CB8AC3E}">
        <p14:creationId xmlns:p14="http://schemas.microsoft.com/office/powerpoint/2010/main" val="6357977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7C3369-58CC-43BF-A40E-F1BACFD35877}" type="datetimeFigureOut">
              <a:rPr lang="en-US" smtClean="0"/>
              <a:t>10/26/2017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E1123B-B5CD-406E-9374-2C6B104E0BE8}" type="slidenum">
              <a:rPr lang="en-US" smtClean="0"/>
              <a:t>‹#›</a:t>
            </a:fld>
            <a:endParaRPr lang="en-US"/>
          </a:p>
        </p:txBody>
      </p:sp>
    </p:spTree>
    <p:extLst>
      <p:ext uri="{BB962C8B-B14F-4D97-AF65-F5344CB8AC3E}">
        <p14:creationId xmlns:p14="http://schemas.microsoft.com/office/powerpoint/2010/main" val="1789697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7C3369-58CC-43BF-A40E-F1BACFD35877}" type="datetimeFigureOut">
              <a:rPr lang="en-US" smtClean="0"/>
              <a:t>10/26/2017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E1123B-B5CD-406E-9374-2C6B104E0BE8}" type="slidenum">
              <a:rPr lang="en-US" smtClean="0"/>
              <a:t>‹#›</a:t>
            </a:fld>
            <a:endParaRPr lang="en-US"/>
          </a:p>
        </p:txBody>
      </p:sp>
    </p:spTree>
    <p:extLst>
      <p:ext uri="{BB962C8B-B14F-4D97-AF65-F5344CB8AC3E}">
        <p14:creationId xmlns:p14="http://schemas.microsoft.com/office/powerpoint/2010/main" val="3187601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F7C3369-58CC-43BF-A40E-F1BACFD35877}" type="datetimeFigureOut">
              <a:rPr lang="en-US" smtClean="0"/>
              <a:t>10/26/2017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E1123B-B5CD-406E-9374-2C6B104E0BE8}" type="slidenum">
              <a:rPr lang="en-US" smtClean="0"/>
              <a:t>‹#›</a:t>
            </a:fld>
            <a:endParaRPr lang="en-US"/>
          </a:p>
        </p:txBody>
      </p:sp>
    </p:spTree>
    <p:extLst>
      <p:ext uri="{BB962C8B-B14F-4D97-AF65-F5344CB8AC3E}">
        <p14:creationId xmlns:p14="http://schemas.microsoft.com/office/powerpoint/2010/main" val="36177937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F7C3369-58CC-43BF-A40E-F1BACFD35877}" type="datetimeFigureOut">
              <a:rPr lang="en-US" smtClean="0"/>
              <a:t>10/26/2017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E1123B-B5CD-406E-9374-2C6B104E0BE8}" type="slidenum">
              <a:rPr lang="en-US" smtClean="0"/>
              <a:t>‹#›</a:t>
            </a:fld>
            <a:endParaRPr lang="en-US"/>
          </a:p>
        </p:txBody>
      </p:sp>
    </p:spTree>
    <p:extLst>
      <p:ext uri="{BB962C8B-B14F-4D97-AF65-F5344CB8AC3E}">
        <p14:creationId xmlns:p14="http://schemas.microsoft.com/office/powerpoint/2010/main" val="9155285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F7C3369-58CC-43BF-A40E-F1BACFD35877}" type="datetimeFigureOut">
              <a:rPr lang="en-US" smtClean="0"/>
              <a:t>10/26/2017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3E1123B-B5CD-406E-9374-2C6B104E0BE8}" type="slidenum">
              <a:rPr lang="en-US" smtClean="0"/>
              <a:t>‹#›</a:t>
            </a:fld>
            <a:endParaRPr lang="en-US"/>
          </a:p>
        </p:txBody>
      </p:sp>
    </p:spTree>
    <p:extLst>
      <p:ext uri="{BB962C8B-B14F-4D97-AF65-F5344CB8AC3E}">
        <p14:creationId xmlns:p14="http://schemas.microsoft.com/office/powerpoint/2010/main" val="17393605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F7C3369-58CC-43BF-A40E-F1BACFD35877}" type="datetimeFigureOut">
              <a:rPr lang="en-US" smtClean="0"/>
              <a:t>10/26/2017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E1123B-B5CD-406E-9374-2C6B104E0BE8}" type="slidenum">
              <a:rPr lang="en-US" smtClean="0"/>
              <a:t>‹#›</a:t>
            </a:fld>
            <a:endParaRPr lang="en-US"/>
          </a:p>
        </p:txBody>
      </p:sp>
    </p:spTree>
    <p:extLst>
      <p:ext uri="{BB962C8B-B14F-4D97-AF65-F5344CB8AC3E}">
        <p14:creationId xmlns:p14="http://schemas.microsoft.com/office/powerpoint/2010/main" val="3026158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7C3369-58CC-43BF-A40E-F1BACFD35877}" type="datetimeFigureOut">
              <a:rPr lang="en-US" smtClean="0"/>
              <a:t>10/26/2017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3E1123B-B5CD-406E-9374-2C6B104E0BE8}" type="slidenum">
              <a:rPr lang="en-US" smtClean="0"/>
              <a:t>‹#›</a:t>
            </a:fld>
            <a:endParaRPr lang="en-US"/>
          </a:p>
        </p:txBody>
      </p:sp>
    </p:spTree>
    <p:extLst>
      <p:ext uri="{BB962C8B-B14F-4D97-AF65-F5344CB8AC3E}">
        <p14:creationId xmlns:p14="http://schemas.microsoft.com/office/powerpoint/2010/main" val="3416020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F7C3369-58CC-43BF-A40E-F1BACFD35877}" type="datetimeFigureOut">
              <a:rPr lang="en-US" smtClean="0"/>
              <a:t>10/26/2017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E1123B-B5CD-406E-9374-2C6B104E0BE8}" type="slidenum">
              <a:rPr lang="en-US" smtClean="0"/>
              <a:t>‹#›</a:t>
            </a:fld>
            <a:endParaRPr lang="en-US"/>
          </a:p>
        </p:txBody>
      </p:sp>
    </p:spTree>
    <p:extLst>
      <p:ext uri="{BB962C8B-B14F-4D97-AF65-F5344CB8AC3E}">
        <p14:creationId xmlns:p14="http://schemas.microsoft.com/office/powerpoint/2010/main" val="14164765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F7C3369-58CC-43BF-A40E-F1BACFD35877}" type="datetimeFigureOut">
              <a:rPr lang="en-US" smtClean="0"/>
              <a:t>10/26/2017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E1123B-B5CD-406E-9374-2C6B104E0BE8}" type="slidenum">
              <a:rPr lang="en-US" smtClean="0"/>
              <a:t>‹#›</a:t>
            </a:fld>
            <a:endParaRPr lang="en-US"/>
          </a:p>
        </p:txBody>
      </p:sp>
    </p:spTree>
    <p:extLst>
      <p:ext uri="{BB962C8B-B14F-4D97-AF65-F5344CB8AC3E}">
        <p14:creationId xmlns:p14="http://schemas.microsoft.com/office/powerpoint/2010/main" val="111054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7C3369-58CC-43BF-A40E-F1BACFD35877}" type="datetimeFigureOut">
              <a:rPr lang="en-US" smtClean="0"/>
              <a:t>10/26/2017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E1123B-B5CD-406E-9374-2C6B104E0BE8}" type="slidenum">
              <a:rPr lang="en-US" smtClean="0"/>
              <a:t>‹#›</a:t>
            </a:fld>
            <a:endParaRPr lang="en-US"/>
          </a:p>
        </p:txBody>
      </p:sp>
    </p:spTree>
    <p:extLst>
      <p:ext uri="{BB962C8B-B14F-4D97-AF65-F5344CB8AC3E}">
        <p14:creationId xmlns:p14="http://schemas.microsoft.com/office/powerpoint/2010/main" val="28947361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200" b="1" dirty="0" err="1"/>
              <a:t>Interpretarea</a:t>
            </a:r>
            <a:r>
              <a:rPr lang="en-US" sz="3200" b="1" dirty="0"/>
              <a:t> art. 4 </a:t>
            </a:r>
            <a:r>
              <a:rPr lang="en-US" sz="3200" b="1" dirty="0" err="1"/>
              <a:t>alin</a:t>
            </a:r>
            <a:r>
              <a:rPr lang="en-US" sz="3200" b="1" dirty="0"/>
              <a:t>. (3) </a:t>
            </a:r>
            <a:r>
              <a:rPr lang="en-US" sz="3200" b="1" dirty="0" err="1"/>
              <a:t>și</a:t>
            </a:r>
            <a:r>
              <a:rPr lang="en-US" sz="3200" b="1" dirty="0"/>
              <a:t> (4) din </a:t>
            </a:r>
            <a:r>
              <a:rPr lang="en-US" sz="3200" b="1" dirty="0" err="1"/>
              <a:t>Legea</a:t>
            </a:r>
            <a:r>
              <a:rPr lang="en-US" sz="3200" b="1" dirty="0"/>
              <a:t> </a:t>
            </a:r>
            <a:r>
              <a:rPr lang="en-US" sz="3200" b="1" dirty="0" err="1"/>
              <a:t>nr</a:t>
            </a:r>
            <a:r>
              <a:rPr lang="en-US" sz="3200" b="1" dirty="0"/>
              <a:t>. 101/2016, </a:t>
            </a:r>
            <a:r>
              <a:rPr lang="en-US" sz="3200" b="1" dirty="0" err="1"/>
              <a:t>respectiv</a:t>
            </a:r>
            <a:r>
              <a:rPr lang="en-US" sz="3200" b="1" dirty="0"/>
              <a:t> </a:t>
            </a:r>
            <a:r>
              <a:rPr lang="en-US" sz="3200" b="1" dirty="0" err="1"/>
              <a:t>competența</a:t>
            </a:r>
            <a:r>
              <a:rPr lang="en-US" sz="3200" b="1" dirty="0"/>
              <a:t> de </a:t>
            </a:r>
            <a:r>
              <a:rPr lang="en-US" sz="3200" b="1" dirty="0" err="1"/>
              <a:t>soluționare</a:t>
            </a:r>
            <a:r>
              <a:rPr lang="en-US" sz="3200" b="1" dirty="0"/>
              <a:t> a </a:t>
            </a:r>
            <a:r>
              <a:rPr lang="en-US" sz="3200" b="1" dirty="0" err="1"/>
              <a:t>cauzelor</a:t>
            </a:r>
            <a:r>
              <a:rPr lang="en-US" sz="3200" b="1" dirty="0"/>
              <a:t> </a:t>
            </a:r>
            <a:r>
              <a:rPr lang="en-US" sz="3200" b="1" dirty="0" err="1"/>
              <a:t>și</a:t>
            </a:r>
            <a:r>
              <a:rPr lang="en-US" sz="3200" b="1" dirty="0"/>
              <a:t> </a:t>
            </a:r>
            <a:r>
              <a:rPr lang="en-US" sz="3200" b="1" dirty="0" err="1"/>
              <a:t>necesitatea</a:t>
            </a:r>
            <a:r>
              <a:rPr lang="en-US" sz="3200" b="1" dirty="0"/>
              <a:t> </a:t>
            </a:r>
            <a:r>
              <a:rPr lang="en-US" sz="3200" b="1" dirty="0" err="1"/>
              <a:t>conexării</a:t>
            </a:r>
            <a:r>
              <a:rPr lang="en-US" sz="3200" b="1" dirty="0"/>
              <a:t> </a:t>
            </a:r>
            <a:r>
              <a:rPr lang="en-US" sz="3200" b="1" dirty="0" err="1"/>
              <a:t>lor</a:t>
            </a:r>
            <a:r>
              <a:rPr lang="en-US" sz="3200" b="1" dirty="0"/>
              <a:t>. </a:t>
            </a:r>
            <a:endParaRPr lang="en-US" sz="3200" dirty="0"/>
          </a:p>
        </p:txBody>
      </p:sp>
      <p:sp>
        <p:nvSpPr>
          <p:cNvPr id="3" name="Subtitle 2"/>
          <p:cNvSpPr>
            <a:spLocks noGrp="1"/>
          </p:cNvSpPr>
          <p:nvPr>
            <p:ph type="subTitle" idx="1"/>
          </p:nvPr>
        </p:nvSpPr>
        <p:spPr/>
        <p:txBody>
          <a:bodyPr/>
          <a:lstStyle/>
          <a:p>
            <a:endParaRPr lang="en-US" b="1" dirty="0" smtClean="0"/>
          </a:p>
          <a:p>
            <a:r>
              <a:rPr lang="en-US" b="1" dirty="0" err="1" smtClean="0"/>
              <a:t>Probleme</a:t>
            </a:r>
            <a:r>
              <a:rPr lang="en-US" b="1" dirty="0" smtClean="0"/>
              <a:t> </a:t>
            </a:r>
            <a:r>
              <a:rPr lang="en-US" b="1" dirty="0" err="1"/>
              <a:t>întâlnite</a:t>
            </a:r>
            <a:r>
              <a:rPr lang="en-US" b="1" dirty="0"/>
              <a:t> </a:t>
            </a:r>
            <a:r>
              <a:rPr lang="en-US" b="1" dirty="0" err="1"/>
              <a:t>în</a:t>
            </a:r>
            <a:r>
              <a:rPr lang="en-US" b="1" dirty="0"/>
              <a:t> </a:t>
            </a:r>
            <a:r>
              <a:rPr lang="en-US" b="1" dirty="0" err="1"/>
              <a:t>practica</a:t>
            </a:r>
            <a:r>
              <a:rPr lang="en-US" b="1" dirty="0"/>
              <a:t> </a:t>
            </a:r>
            <a:r>
              <a:rPr lang="en-US" b="1" dirty="0" err="1"/>
              <a:t>C.N.S.C</a:t>
            </a:r>
            <a:r>
              <a:rPr lang="en-US" b="1" dirty="0"/>
              <a:t>. </a:t>
            </a:r>
            <a:r>
              <a:rPr lang="en-US" b="1" dirty="0" err="1"/>
              <a:t>și</a:t>
            </a:r>
            <a:r>
              <a:rPr lang="en-US" b="1" dirty="0"/>
              <a:t> a </a:t>
            </a:r>
            <a:r>
              <a:rPr lang="en-US" b="1" dirty="0" err="1"/>
              <a:t>instanțelor</a:t>
            </a:r>
            <a:endParaRPr lang="en-US" dirty="0"/>
          </a:p>
        </p:txBody>
      </p:sp>
    </p:spTree>
    <p:extLst>
      <p:ext uri="{BB962C8B-B14F-4D97-AF65-F5344CB8AC3E}">
        <p14:creationId xmlns:p14="http://schemas.microsoft.com/office/powerpoint/2010/main" val="21522760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70057"/>
          </a:xfrm>
        </p:spPr>
        <p:txBody>
          <a:bodyPr>
            <a:normAutofit fontScale="90000"/>
          </a:bodyPr>
          <a:lstStyle/>
          <a:p>
            <a:r>
              <a:rPr lang="ro-RO" dirty="0" smtClean="0"/>
              <a:t>Opinie în dezbatere</a:t>
            </a:r>
            <a:endParaRPr lang="en-US" dirty="0"/>
          </a:p>
        </p:txBody>
      </p:sp>
      <p:sp>
        <p:nvSpPr>
          <p:cNvPr id="3" name="Content Placeholder 2"/>
          <p:cNvSpPr>
            <a:spLocks noGrp="1"/>
          </p:cNvSpPr>
          <p:nvPr>
            <p:ph idx="1"/>
          </p:nvPr>
        </p:nvSpPr>
        <p:spPr>
          <a:xfrm>
            <a:off x="838200" y="1101436"/>
            <a:ext cx="10515600" cy="5075527"/>
          </a:xfrm>
        </p:spPr>
        <p:txBody>
          <a:bodyPr>
            <a:normAutofit fontScale="92500" lnSpcReduction="20000"/>
          </a:bodyPr>
          <a:lstStyle/>
          <a:p>
            <a:pPr marL="0" indent="0">
              <a:buNone/>
            </a:pPr>
            <a:r>
              <a:rPr lang="ro-RO" b="1" dirty="0"/>
              <a:t>În lege nu există o prevedere similară și în ceea ce privește conexarea dosarelor la instanță. </a:t>
            </a:r>
            <a:endParaRPr lang="en-US" b="1" dirty="0"/>
          </a:p>
          <a:p>
            <a:r>
              <a:rPr lang="ro-RO" dirty="0" smtClean="0"/>
              <a:t>O </a:t>
            </a:r>
            <a:r>
              <a:rPr lang="ro-RO" dirty="0" smtClean="0"/>
              <a:t>asemenea prevedere este necesar a fi introdusă în legislație, deoarece fiind aceeași procedură și aceleași părți, autoritatea contractantă trebuie să aibă o soluție unitară pentru toate loturile, pentru a acționa în aceeași manieră în evaluarea tuturor ofertelor. </a:t>
            </a:r>
            <a:endParaRPr lang="ro-RO" dirty="0" smtClean="0"/>
          </a:p>
          <a:p>
            <a:r>
              <a:rPr lang="ro-RO" dirty="0" smtClean="0"/>
              <a:t>Existența </a:t>
            </a:r>
            <a:r>
              <a:rPr lang="ro-RO" dirty="0" smtClean="0"/>
              <a:t>unui număr atât de mare de hotărâri judecătorești și decizii </a:t>
            </a:r>
            <a:r>
              <a:rPr lang="ro-RO" dirty="0" err="1" smtClean="0"/>
              <a:t>CNSC</a:t>
            </a:r>
            <a:r>
              <a:rPr lang="ro-RO" dirty="0" smtClean="0"/>
              <a:t> vor pune în dificultate autoritatea contractantă în ipoteza reevaluării.</a:t>
            </a:r>
          </a:p>
          <a:p>
            <a:r>
              <a:rPr lang="ro-RO" dirty="0" smtClean="0"/>
              <a:t>Există riscul apariției unor hotărâri contradictorii</a:t>
            </a:r>
            <a:r>
              <a:rPr lang="ro-RO" dirty="0" smtClean="0"/>
              <a:t>. </a:t>
            </a:r>
          </a:p>
          <a:p>
            <a:r>
              <a:rPr lang="ro-RO" dirty="0" smtClean="0"/>
              <a:t>Este util ca excepția de conexitate a dosarelor aflate pe rolul </a:t>
            </a:r>
            <a:r>
              <a:rPr lang="ro-RO" dirty="0" err="1" smtClean="0"/>
              <a:t>CNSC</a:t>
            </a:r>
            <a:r>
              <a:rPr lang="ro-RO" dirty="0" smtClean="0"/>
              <a:t> să fie analizată cu prioritate, iar în situația în care ar fi respinsă, Consiliul să își poată soluționa propria cauză.</a:t>
            </a:r>
            <a:endParaRPr lang="ro-RO" dirty="0" smtClean="0"/>
          </a:p>
          <a:p>
            <a:r>
              <a:rPr lang="ro-RO" dirty="0" smtClean="0"/>
              <a:t>Procedurile vor fi întârziate, în măsura în care Consiliul va suspenda propriile cauze, așteptând soluționarea de către instanță a cauzelor cu care aceasta a fost învestită.</a:t>
            </a:r>
            <a:endParaRPr lang="en-US" dirty="0"/>
          </a:p>
        </p:txBody>
      </p:sp>
    </p:spTree>
    <p:extLst>
      <p:ext uri="{BB962C8B-B14F-4D97-AF65-F5344CB8AC3E}">
        <p14:creationId xmlns:p14="http://schemas.microsoft.com/office/powerpoint/2010/main" val="13705487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Exemplul 2</a:t>
            </a:r>
            <a:endParaRPr lang="en-US" dirty="0"/>
          </a:p>
        </p:txBody>
      </p:sp>
      <p:sp>
        <p:nvSpPr>
          <p:cNvPr id="3" name="Content Placeholder 2"/>
          <p:cNvSpPr>
            <a:spLocks noGrp="1"/>
          </p:cNvSpPr>
          <p:nvPr>
            <p:ph idx="1"/>
          </p:nvPr>
        </p:nvSpPr>
        <p:spPr/>
        <p:txBody>
          <a:bodyPr>
            <a:normAutofit fontScale="85000" lnSpcReduction="10000"/>
          </a:bodyPr>
          <a:lstStyle/>
          <a:p>
            <a:r>
              <a:rPr lang="ro-RO" dirty="0" smtClean="0"/>
              <a:t>Pe rolul Consiliului s-a înregistrat dosarul nr. 2252/2016, vizând răspunsul la o solicitare de clarificare cu privire la documentația de atribuire;</a:t>
            </a:r>
          </a:p>
          <a:p>
            <a:r>
              <a:rPr lang="ro-RO" dirty="0" smtClean="0"/>
              <a:t>Pe rolul Tribunalului București s-a înregistrat dosarul nr. 37769/3/2016 </a:t>
            </a:r>
            <a:r>
              <a:rPr lang="ro-RO" dirty="0"/>
              <a:t>vizând răspunsul la o </a:t>
            </a:r>
            <a:r>
              <a:rPr lang="ro-RO" dirty="0" smtClean="0"/>
              <a:t>altă solicitare de clarificare </a:t>
            </a:r>
            <a:r>
              <a:rPr lang="ro-RO" dirty="0"/>
              <a:t>cu privire la documentația de atribuire</a:t>
            </a:r>
            <a:r>
              <a:rPr lang="ro-RO" dirty="0" smtClean="0"/>
              <a:t>;</a:t>
            </a:r>
          </a:p>
          <a:p>
            <a:r>
              <a:rPr lang="ro-RO" dirty="0" smtClean="0"/>
              <a:t>Instanța solicită Consiliului o decizie mai veche din cadrul aceleiași proceduri și solicită informații legate de obiectul cauzei depuse la Consiliu. Consiliul trimite dosarul constituit Tribunalului, care apreciază că nu se impune conexarea, deoarece contestațiile vizează acte diferite ale autorității contractante. </a:t>
            </a:r>
          </a:p>
          <a:p>
            <a:r>
              <a:rPr lang="ro-RO" dirty="0" smtClean="0"/>
              <a:t>Instanța constată lipsa sa de competență și în ceea ce privește cauza cu care a fost sesizată,  stabilind competența Consiliului și transmite ambele dosare spre soluționare la </a:t>
            </a:r>
            <a:r>
              <a:rPr lang="ro-RO" dirty="0" err="1" smtClean="0"/>
              <a:t>CNSC</a:t>
            </a:r>
            <a:r>
              <a:rPr lang="ro-RO" dirty="0" smtClean="0"/>
              <a:t>. În motivare, invocă art. 4 alin. (1), art. 6, art. 8, art. 9 alin. (4), art. 12 alin. (1), </a:t>
            </a:r>
            <a:r>
              <a:rPr lang="ro-RO" dirty="0"/>
              <a:t>art. </a:t>
            </a:r>
            <a:r>
              <a:rPr lang="ro-RO" dirty="0" smtClean="0"/>
              <a:t>22 </a:t>
            </a:r>
            <a:r>
              <a:rPr lang="ro-RO" dirty="0"/>
              <a:t>alin. (</a:t>
            </a:r>
            <a:r>
              <a:rPr lang="ro-RO" dirty="0" smtClean="0"/>
              <a:t>1), art. 24, art. 26, 29 și 53 din Legea nr. 101/2016-Sentința civilă nr. 2306/11.04.2017, pronunțată în dosarul </a:t>
            </a:r>
            <a:r>
              <a:rPr lang="ro-RO" dirty="0"/>
              <a:t>nr. 37769/3/2016 </a:t>
            </a:r>
            <a:r>
              <a:rPr lang="ro-RO" dirty="0" smtClean="0"/>
              <a:t>.</a:t>
            </a:r>
            <a:endParaRPr lang="en-US" dirty="0"/>
          </a:p>
        </p:txBody>
      </p:sp>
    </p:spTree>
    <p:extLst>
      <p:ext uri="{BB962C8B-B14F-4D97-AF65-F5344CB8AC3E}">
        <p14:creationId xmlns:p14="http://schemas.microsoft.com/office/powerpoint/2010/main" val="33682423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Exemplul 3</a:t>
            </a:r>
            <a:endParaRPr lang="en-US" dirty="0"/>
          </a:p>
        </p:txBody>
      </p:sp>
      <p:sp>
        <p:nvSpPr>
          <p:cNvPr id="3" name="Content Placeholder 2"/>
          <p:cNvSpPr>
            <a:spLocks noGrp="1"/>
          </p:cNvSpPr>
          <p:nvPr>
            <p:ph idx="1"/>
          </p:nvPr>
        </p:nvSpPr>
        <p:spPr/>
        <p:txBody>
          <a:bodyPr/>
          <a:lstStyle/>
          <a:p>
            <a:r>
              <a:rPr lang="ro-RO" dirty="0"/>
              <a:t>D</a:t>
            </a:r>
            <a:r>
              <a:rPr lang="ro-RO" dirty="0" smtClean="0"/>
              <a:t>osar nr.</a:t>
            </a:r>
            <a:r>
              <a:rPr lang="en-US" dirty="0"/>
              <a:t>  </a:t>
            </a:r>
            <a:r>
              <a:rPr lang="en-US" dirty="0" smtClean="0"/>
              <a:t>1581/93/2017</a:t>
            </a:r>
            <a:r>
              <a:rPr lang="ro-RO" dirty="0" smtClean="0"/>
              <a:t> aflat pe rolul Tribunalului Ilfov, s-au solicitat dosarele nr. </a:t>
            </a:r>
            <a:r>
              <a:rPr lang="en-US" dirty="0"/>
              <a:t>1678 </a:t>
            </a:r>
            <a:r>
              <a:rPr lang="ro-RO" dirty="0" err="1"/>
              <a:t>ș</a:t>
            </a:r>
            <a:r>
              <a:rPr lang="en-US" smtClean="0"/>
              <a:t>i</a:t>
            </a:r>
            <a:r>
              <a:rPr lang="en-US" dirty="0" smtClean="0"/>
              <a:t> </a:t>
            </a:r>
            <a:r>
              <a:rPr lang="en-US" dirty="0"/>
              <a:t>1933 din </a:t>
            </a:r>
            <a:r>
              <a:rPr lang="en-US" dirty="0" smtClean="0"/>
              <a:t>2017</a:t>
            </a:r>
            <a:r>
              <a:rPr lang="ro-RO" dirty="0" smtClean="0"/>
              <a:t> constituite la Consiliu, care ulterior au fost restituite Consiliului,  probabil, instanța apreciind că nu vizează același act. </a:t>
            </a:r>
          </a:p>
          <a:p>
            <a:r>
              <a:rPr lang="ro-RO" dirty="0" smtClean="0"/>
              <a:t>Concluzie: </a:t>
            </a:r>
          </a:p>
          <a:p>
            <a:r>
              <a:rPr lang="ro-RO" dirty="0" smtClean="0"/>
              <a:t>La momentul actual, instanțele nu </a:t>
            </a:r>
            <a:r>
              <a:rPr lang="ro-RO" dirty="0" err="1" smtClean="0"/>
              <a:t>acționeză</a:t>
            </a:r>
            <a:r>
              <a:rPr lang="ro-RO" dirty="0" smtClean="0"/>
              <a:t> unitar, unele conexează cauzele aflate pe rolul lor și cauzele de la Consiliu, iar altele nu le conexează, apreciind că vizează acte diferite. </a:t>
            </a:r>
          </a:p>
          <a:p>
            <a:r>
              <a:rPr lang="ro-RO" dirty="0" smtClean="0"/>
              <a:t>Aceeași situație există și în cazul plângerilor împotriva deciziilor Consiliului.</a:t>
            </a:r>
            <a:endParaRPr lang="en-US" dirty="0"/>
          </a:p>
        </p:txBody>
      </p:sp>
    </p:spTree>
    <p:extLst>
      <p:ext uri="{BB962C8B-B14F-4D97-AF65-F5344CB8AC3E}">
        <p14:creationId xmlns:p14="http://schemas.microsoft.com/office/powerpoint/2010/main" val="27361200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Temei de drept:</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b="1" dirty="0"/>
              <a:t>Art. </a:t>
            </a:r>
            <a:r>
              <a:rPr lang="en-US" b="1" dirty="0" smtClean="0"/>
              <a:t>4</a:t>
            </a:r>
            <a:r>
              <a:rPr lang="ro-RO" b="1" dirty="0" smtClean="0"/>
              <a:t> din Legea nr. 101/2016:</a:t>
            </a:r>
            <a:r>
              <a:rPr lang="en-US" dirty="0"/>
              <a:t>   </a:t>
            </a:r>
            <a:r>
              <a:rPr lang="en-US" b="1" dirty="0"/>
              <a:t>(1)</a:t>
            </a:r>
            <a:r>
              <a:rPr lang="en-US" dirty="0"/>
              <a:t> </a:t>
            </a:r>
            <a:r>
              <a:rPr lang="en-US" dirty="0" err="1"/>
              <a:t>Pentru</a:t>
            </a:r>
            <a:r>
              <a:rPr lang="en-US" dirty="0"/>
              <a:t> </a:t>
            </a:r>
            <a:r>
              <a:rPr lang="en-US" dirty="0" err="1"/>
              <a:t>soluţionarea</a:t>
            </a:r>
            <a:r>
              <a:rPr lang="en-US" dirty="0"/>
              <a:t> </a:t>
            </a:r>
            <a:r>
              <a:rPr lang="en-US" dirty="0" err="1"/>
              <a:t>contestaţiei</a:t>
            </a:r>
            <a:r>
              <a:rPr lang="en-US" dirty="0"/>
              <a:t> </a:t>
            </a:r>
            <a:r>
              <a:rPr lang="en-US" dirty="0" err="1"/>
              <a:t>pe</a:t>
            </a:r>
            <a:r>
              <a:rPr lang="en-US" dirty="0"/>
              <a:t> </a:t>
            </a:r>
            <a:r>
              <a:rPr lang="en-US" dirty="0" err="1"/>
              <a:t>cale</a:t>
            </a:r>
            <a:r>
              <a:rPr lang="en-US" dirty="0"/>
              <a:t> </a:t>
            </a:r>
            <a:r>
              <a:rPr lang="en-US" dirty="0" err="1"/>
              <a:t>administrativ-jurisdicţională</a:t>
            </a:r>
            <a:r>
              <a:rPr lang="en-US" dirty="0"/>
              <a:t>, </a:t>
            </a:r>
            <a:r>
              <a:rPr lang="en-US" dirty="0" err="1"/>
              <a:t>persoana</a:t>
            </a:r>
            <a:r>
              <a:rPr lang="en-US" dirty="0"/>
              <a:t> care se </a:t>
            </a:r>
            <a:r>
              <a:rPr lang="en-US" dirty="0" err="1"/>
              <a:t>consideră</a:t>
            </a:r>
            <a:r>
              <a:rPr lang="en-US" dirty="0"/>
              <a:t> </a:t>
            </a:r>
            <a:r>
              <a:rPr lang="en-US" dirty="0" err="1"/>
              <a:t>vătămată</a:t>
            </a:r>
            <a:r>
              <a:rPr lang="en-US" dirty="0"/>
              <a:t> se </a:t>
            </a:r>
            <a:r>
              <a:rPr lang="en-US" dirty="0" err="1"/>
              <a:t>adresează</a:t>
            </a:r>
            <a:r>
              <a:rPr lang="en-US" dirty="0"/>
              <a:t> </a:t>
            </a:r>
            <a:r>
              <a:rPr lang="en-US" dirty="0" err="1"/>
              <a:t>Consiliului</a:t>
            </a:r>
            <a:r>
              <a:rPr lang="en-US" dirty="0"/>
              <a:t> </a:t>
            </a:r>
            <a:r>
              <a:rPr lang="en-US" dirty="0" err="1"/>
              <a:t>Naţional</a:t>
            </a:r>
            <a:r>
              <a:rPr lang="en-US" dirty="0"/>
              <a:t> de </a:t>
            </a:r>
            <a:r>
              <a:rPr lang="en-US" dirty="0" err="1"/>
              <a:t>Soluţionare</a:t>
            </a:r>
            <a:r>
              <a:rPr lang="en-US" dirty="0"/>
              <a:t> a </a:t>
            </a:r>
            <a:r>
              <a:rPr lang="en-US" dirty="0" err="1"/>
              <a:t>Contestaţiilor</a:t>
            </a:r>
            <a:r>
              <a:rPr lang="en-US" dirty="0"/>
              <a:t>, </a:t>
            </a:r>
            <a:r>
              <a:rPr lang="en-US" dirty="0" err="1"/>
              <a:t>denumit</a:t>
            </a:r>
            <a:r>
              <a:rPr lang="en-US" dirty="0"/>
              <a:t> </a:t>
            </a:r>
            <a:r>
              <a:rPr lang="en-US" dirty="0" err="1"/>
              <a:t>în</a:t>
            </a:r>
            <a:r>
              <a:rPr lang="en-US" dirty="0"/>
              <a:t> </a:t>
            </a:r>
            <a:r>
              <a:rPr lang="en-US" dirty="0" err="1"/>
              <a:t>continuare</a:t>
            </a:r>
            <a:r>
              <a:rPr lang="en-US" dirty="0"/>
              <a:t> </a:t>
            </a:r>
            <a:r>
              <a:rPr lang="en-US" dirty="0" err="1"/>
              <a:t>Consiliu</a:t>
            </a:r>
            <a:r>
              <a:rPr lang="en-US" dirty="0"/>
              <a:t>. </a:t>
            </a:r>
          </a:p>
          <a:p>
            <a:pPr algn="just"/>
            <a:r>
              <a:rPr lang="en-US" dirty="0"/>
              <a:t>   </a:t>
            </a:r>
            <a:r>
              <a:rPr lang="en-US" b="1" dirty="0"/>
              <a:t>(2)</a:t>
            </a:r>
            <a:r>
              <a:rPr lang="en-US" dirty="0"/>
              <a:t> </a:t>
            </a:r>
            <a:r>
              <a:rPr lang="en-US" dirty="0" err="1"/>
              <a:t>Persoana</a:t>
            </a:r>
            <a:r>
              <a:rPr lang="en-US" dirty="0"/>
              <a:t> care se </a:t>
            </a:r>
            <a:r>
              <a:rPr lang="en-US" dirty="0" err="1"/>
              <a:t>consideră</a:t>
            </a:r>
            <a:r>
              <a:rPr lang="en-US" dirty="0"/>
              <a:t> </a:t>
            </a:r>
            <a:r>
              <a:rPr lang="en-US" dirty="0" err="1"/>
              <a:t>vătămată</a:t>
            </a:r>
            <a:r>
              <a:rPr lang="en-US" dirty="0"/>
              <a:t> se </a:t>
            </a:r>
            <a:r>
              <a:rPr lang="en-US" dirty="0" err="1"/>
              <a:t>poate</a:t>
            </a:r>
            <a:r>
              <a:rPr lang="en-US" dirty="0"/>
              <a:t> </a:t>
            </a:r>
            <a:r>
              <a:rPr lang="en-US" dirty="0" err="1"/>
              <a:t>adresa</a:t>
            </a:r>
            <a:r>
              <a:rPr lang="en-US" dirty="0"/>
              <a:t> </a:t>
            </a:r>
            <a:r>
              <a:rPr lang="en-US" dirty="0" err="1"/>
              <a:t>Consiliului</a:t>
            </a:r>
            <a:r>
              <a:rPr lang="en-US" dirty="0"/>
              <a:t> </a:t>
            </a:r>
            <a:r>
              <a:rPr lang="en-US" dirty="0" err="1"/>
              <a:t>sau</a:t>
            </a:r>
            <a:r>
              <a:rPr lang="en-US" dirty="0"/>
              <a:t> </a:t>
            </a:r>
            <a:r>
              <a:rPr lang="en-US" dirty="0" err="1"/>
              <a:t>instanţei</a:t>
            </a:r>
            <a:r>
              <a:rPr lang="en-US" dirty="0"/>
              <a:t> de </a:t>
            </a:r>
            <a:r>
              <a:rPr lang="en-US" dirty="0" err="1"/>
              <a:t>judecată</a:t>
            </a:r>
            <a:r>
              <a:rPr lang="en-US" dirty="0"/>
              <a:t>. </a:t>
            </a:r>
          </a:p>
          <a:p>
            <a:pPr algn="just"/>
            <a:r>
              <a:rPr lang="en-US" dirty="0"/>
              <a:t>   </a:t>
            </a:r>
            <a:r>
              <a:rPr lang="en-US" b="1" dirty="0"/>
              <a:t>(3)</a:t>
            </a:r>
            <a:r>
              <a:rPr lang="en-US" dirty="0"/>
              <a:t> </a:t>
            </a:r>
            <a:r>
              <a:rPr lang="en-US" dirty="0" err="1"/>
              <a:t>Autoritatea</a:t>
            </a:r>
            <a:r>
              <a:rPr lang="en-US" dirty="0"/>
              <a:t> </a:t>
            </a:r>
            <a:r>
              <a:rPr lang="en-US" dirty="0" err="1"/>
              <a:t>contractantă</a:t>
            </a:r>
            <a:r>
              <a:rPr lang="en-US" dirty="0"/>
              <a:t> care a </a:t>
            </a:r>
            <a:r>
              <a:rPr lang="en-US" dirty="0" err="1"/>
              <a:t>luat</a:t>
            </a:r>
            <a:r>
              <a:rPr lang="en-US" dirty="0"/>
              <a:t> la </a:t>
            </a:r>
            <a:r>
              <a:rPr lang="en-US" dirty="0" err="1"/>
              <a:t>cunoştinţă</a:t>
            </a:r>
            <a:r>
              <a:rPr lang="en-US" dirty="0"/>
              <a:t> </a:t>
            </a:r>
            <a:r>
              <a:rPr lang="en-US" dirty="0" err="1"/>
              <a:t>despre</a:t>
            </a:r>
            <a:r>
              <a:rPr lang="en-US" dirty="0"/>
              <a:t> </a:t>
            </a:r>
            <a:r>
              <a:rPr lang="en-US" dirty="0" err="1"/>
              <a:t>depunerea</a:t>
            </a:r>
            <a:r>
              <a:rPr lang="en-US" dirty="0"/>
              <a:t> de </a:t>
            </a:r>
            <a:r>
              <a:rPr lang="en-US" dirty="0" err="1"/>
              <a:t>către</a:t>
            </a:r>
            <a:r>
              <a:rPr lang="en-US" dirty="0"/>
              <a:t> </a:t>
            </a:r>
            <a:r>
              <a:rPr lang="en-US" dirty="0" err="1"/>
              <a:t>persoane</a:t>
            </a:r>
            <a:r>
              <a:rPr lang="en-US" dirty="0"/>
              <a:t> </a:t>
            </a:r>
            <a:r>
              <a:rPr lang="en-US" dirty="0" err="1"/>
              <a:t>diferite</a:t>
            </a:r>
            <a:r>
              <a:rPr lang="en-US" dirty="0"/>
              <a:t> a </a:t>
            </a:r>
            <a:r>
              <a:rPr lang="en-US" dirty="0" err="1"/>
              <a:t>unor</a:t>
            </a:r>
            <a:r>
              <a:rPr lang="en-US" dirty="0"/>
              <a:t> </a:t>
            </a:r>
            <a:r>
              <a:rPr lang="en-US" dirty="0" err="1"/>
              <a:t>contestaţii</a:t>
            </a:r>
            <a:r>
              <a:rPr lang="en-US" dirty="0"/>
              <a:t> </a:t>
            </a:r>
            <a:r>
              <a:rPr lang="en-US" dirty="0" err="1"/>
              <a:t>împotriva</a:t>
            </a:r>
            <a:r>
              <a:rPr lang="en-US" dirty="0"/>
              <a:t> </a:t>
            </a:r>
            <a:r>
              <a:rPr lang="en-US" dirty="0" err="1"/>
              <a:t>aceluiaşi</a:t>
            </a:r>
            <a:r>
              <a:rPr lang="en-US" dirty="0"/>
              <a:t> act al </a:t>
            </a:r>
            <a:r>
              <a:rPr lang="en-US" dirty="0" err="1"/>
              <a:t>autorităţii</a:t>
            </a:r>
            <a:r>
              <a:rPr lang="en-US" dirty="0"/>
              <a:t> </a:t>
            </a:r>
            <a:r>
              <a:rPr lang="en-US" dirty="0" err="1"/>
              <a:t>contractante</a:t>
            </a:r>
            <a:r>
              <a:rPr lang="en-US" dirty="0"/>
              <a:t>, </a:t>
            </a:r>
            <a:r>
              <a:rPr lang="en-US" dirty="0" err="1"/>
              <a:t>atât</a:t>
            </a:r>
            <a:r>
              <a:rPr lang="en-US" dirty="0"/>
              <a:t> </a:t>
            </a:r>
            <a:r>
              <a:rPr lang="en-US" dirty="0" err="1"/>
              <a:t>în</a:t>
            </a:r>
            <a:r>
              <a:rPr lang="en-US" dirty="0"/>
              <a:t> </a:t>
            </a:r>
            <a:r>
              <a:rPr lang="en-US" dirty="0" err="1"/>
              <a:t>faţa</a:t>
            </a:r>
            <a:r>
              <a:rPr lang="en-US" dirty="0"/>
              <a:t> </a:t>
            </a:r>
            <a:r>
              <a:rPr lang="en-US" dirty="0" err="1"/>
              <a:t>Consiliului</a:t>
            </a:r>
            <a:r>
              <a:rPr lang="en-US" dirty="0"/>
              <a:t>, </a:t>
            </a:r>
            <a:r>
              <a:rPr lang="en-US" dirty="0" err="1"/>
              <a:t>cât</a:t>
            </a:r>
            <a:r>
              <a:rPr lang="en-US" dirty="0"/>
              <a:t> </a:t>
            </a:r>
            <a:r>
              <a:rPr lang="en-US" dirty="0" err="1"/>
              <a:t>şi</a:t>
            </a:r>
            <a:r>
              <a:rPr lang="en-US" dirty="0"/>
              <a:t> </a:t>
            </a:r>
            <a:r>
              <a:rPr lang="en-US" dirty="0" err="1"/>
              <a:t>în</a:t>
            </a:r>
            <a:r>
              <a:rPr lang="en-US" dirty="0"/>
              <a:t> </a:t>
            </a:r>
            <a:r>
              <a:rPr lang="en-US" dirty="0" err="1"/>
              <a:t>faţa</a:t>
            </a:r>
            <a:r>
              <a:rPr lang="en-US" dirty="0"/>
              <a:t> </a:t>
            </a:r>
            <a:r>
              <a:rPr lang="en-US" dirty="0" err="1"/>
              <a:t>instanţei</a:t>
            </a:r>
            <a:r>
              <a:rPr lang="en-US" dirty="0"/>
              <a:t>, are </a:t>
            </a:r>
            <a:r>
              <a:rPr lang="en-US" dirty="0" err="1"/>
              <a:t>obligaţia</a:t>
            </a:r>
            <a:r>
              <a:rPr lang="en-US" dirty="0"/>
              <a:t> </a:t>
            </a:r>
            <a:r>
              <a:rPr lang="en-US" dirty="0" err="1"/>
              <a:t>să</a:t>
            </a:r>
            <a:r>
              <a:rPr lang="en-US" dirty="0"/>
              <a:t> </a:t>
            </a:r>
            <a:r>
              <a:rPr lang="en-US" dirty="0" err="1"/>
              <a:t>informeze</a:t>
            </a:r>
            <a:r>
              <a:rPr lang="en-US" dirty="0"/>
              <a:t> </a:t>
            </a:r>
            <a:r>
              <a:rPr lang="en-US" dirty="0" err="1"/>
              <a:t>Consiliul</a:t>
            </a:r>
            <a:r>
              <a:rPr lang="en-US" dirty="0"/>
              <a:t> </a:t>
            </a:r>
            <a:r>
              <a:rPr lang="en-US" dirty="0" err="1"/>
              <a:t>şi</a:t>
            </a:r>
            <a:r>
              <a:rPr lang="en-US" dirty="0"/>
              <a:t> </a:t>
            </a:r>
            <a:r>
              <a:rPr lang="en-US" dirty="0" err="1"/>
              <a:t>instanţa</a:t>
            </a:r>
            <a:r>
              <a:rPr lang="en-US" dirty="0"/>
              <a:t> </a:t>
            </a:r>
            <a:r>
              <a:rPr lang="en-US" dirty="0" err="1"/>
              <a:t>în</a:t>
            </a:r>
            <a:r>
              <a:rPr lang="en-US" dirty="0"/>
              <a:t> </a:t>
            </a:r>
            <a:r>
              <a:rPr lang="en-US" dirty="0" err="1"/>
              <a:t>acest</a:t>
            </a:r>
            <a:r>
              <a:rPr lang="en-US" dirty="0"/>
              <a:t> </a:t>
            </a:r>
            <a:r>
              <a:rPr lang="en-US" dirty="0" err="1"/>
              <a:t>sens</a:t>
            </a:r>
            <a:r>
              <a:rPr lang="en-US" dirty="0"/>
              <a:t>, </a:t>
            </a:r>
            <a:r>
              <a:rPr lang="en-US" dirty="0" err="1"/>
              <a:t>transmiţând</a:t>
            </a:r>
            <a:r>
              <a:rPr lang="en-US" dirty="0"/>
              <a:t> </a:t>
            </a:r>
            <a:r>
              <a:rPr lang="en-US" dirty="0" err="1"/>
              <a:t>totodată</a:t>
            </a:r>
            <a:r>
              <a:rPr lang="en-US" dirty="0"/>
              <a:t> </a:t>
            </a:r>
            <a:r>
              <a:rPr lang="en-US" dirty="0" err="1"/>
              <a:t>copii</a:t>
            </a:r>
            <a:r>
              <a:rPr lang="en-US" dirty="0"/>
              <a:t> de </a:t>
            </a:r>
            <a:r>
              <a:rPr lang="en-US" dirty="0" err="1"/>
              <a:t>pe</a:t>
            </a:r>
            <a:r>
              <a:rPr lang="en-US" dirty="0"/>
              <a:t> </a:t>
            </a:r>
            <a:r>
              <a:rPr lang="en-US" dirty="0" err="1"/>
              <a:t>contestaţiile</a:t>
            </a:r>
            <a:r>
              <a:rPr lang="en-US" dirty="0"/>
              <a:t> formulate. </a:t>
            </a:r>
          </a:p>
          <a:p>
            <a:pPr algn="just"/>
            <a:r>
              <a:rPr lang="en-US" dirty="0"/>
              <a:t> </a:t>
            </a:r>
            <a:r>
              <a:rPr lang="ro-RO" dirty="0"/>
              <a:t> </a:t>
            </a:r>
            <a:r>
              <a:rPr lang="en-US" b="1" dirty="0" smtClean="0"/>
              <a:t>(</a:t>
            </a:r>
            <a:r>
              <a:rPr lang="en-US" b="1" dirty="0"/>
              <a:t>4)</a:t>
            </a:r>
            <a:r>
              <a:rPr lang="en-US" dirty="0"/>
              <a:t> </a:t>
            </a:r>
            <a:r>
              <a:rPr lang="en-US" dirty="0" err="1"/>
              <a:t>În</a:t>
            </a:r>
            <a:r>
              <a:rPr lang="en-US" dirty="0"/>
              <a:t> </a:t>
            </a:r>
            <a:r>
              <a:rPr lang="en-US" dirty="0" err="1"/>
              <a:t>cazul</a:t>
            </a:r>
            <a:r>
              <a:rPr lang="en-US" dirty="0"/>
              <a:t> </a:t>
            </a:r>
            <a:r>
              <a:rPr lang="en-US" dirty="0" err="1"/>
              <a:t>prevăzut</a:t>
            </a:r>
            <a:r>
              <a:rPr lang="en-US" dirty="0"/>
              <a:t> la </a:t>
            </a:r>
            <a:r>
              <a:rPr lang="en-US" dirty="0" err="1"/>
              <a:t>alin</a:t>
            </a:r>
            <a:r>
              <a:rPr lang="en-US" dirty="0"/>
              <a:t>. (3), </a:t>
            </a:r>
            <a:r>
              <a:rPr lang="en-US" dirty="0" err="1"/>
              <a:t>instanţa</a:t>
            </a:r>
            <a:r>
              <a:rPr lang="en-US" dirty="0"/>
              <a:t> </a:t>
            </a:r>
            <a:r>
              <a:rPr lang="en-US" dirty="0" err="1"/>
              <a:t>pronunţă</a:t>
            </a:r>
            <a:r>
              <a:rPr lang="en-US" dirty="0"/>
              <a:t> </a:t>
            </a:r>
            <a:r>
              <a:rPr lang="en-US" dirty="0" err="1"/>
              <a:t>conexarea</a:t>
            </a:r>
            <a:r>
              <a:rPr lang="en-US" dirty="0"/>
              <a:t> </a:t>
            </a:r>
            <a:r>
              <a:rPr lang="en-US" dirty="0" err="1"/>
              <a:t>contestaţiilor</a:t>
            </a:r>
            <a:r>
              <a:rPr lang="en-US" dirty="0"/>
              <a:t>, </a:t>
            </a:r>
            <a:r>
              <a:rPr lang="en-US" dirty="0" err="1"/>
              <a:t>solicitând</a:t>
            </a:r>
            <a:r>
              <a:rPr lang="en-US" dirty="0"/>
              <a:t> </a:t>
            </a:r>
            <a:r>
              <a:rPr lang="en-US" dirty="0" err="1"/>
              <a:t>Consiliului</a:t>
            </a:r>
            <a:r>
              <a:rPr lang="en-US" dirty="0"/>
              <a:t> </a:t>
            </a:r>
            <a:r>
              <a:rPr lang="en-US" dirty="0" err="1"/>
              <a:t>transmiterea</a:t>
            </a:r>
            <a:r>
              <a:rPr lang="en-US" dirty="0"/>
              <a:t> </a:t>
            </a:r>
            <a:r>
              <a:rPr lang="en-US" dirty="0" err="1"/>
              <a:t>dosarului</a:t>
            </a:r>
            <a:r>
              <a:rPr lang="en-US" dirty="0"/>
              <a:t>. </a:t>
            </a:r>
          </a:p>
          <a:p>
            <a:endParaRPr lang="en-US" dirty="0"/>
          </a:p>
        </p:txBody>
      </p:sp>
    </p:spTree>
    <p:extLst>
      <p:ext uri="{BB962C8B-B14F-4D97-AF65-F5344CB8AC3E}">
        <p14:creationId xmlns:p14="http://schemas.microsoft.com/office/powerpoint/2010/main" val="1485594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Ce înseamnă </a:t>
            </a:r>
            <a:r>
              <a:rPr lang="en-US" dirty="0" err="1" smtClean="0"/>
              <a:t>expresia</a:t>
            </a:r>
            <a:r>
              <a:rPr lang="en-US" dirty="0" smtClean="0"/>
              <a:t> </a:t>
            </a:r>
            <a:r>
              <a:rPr lang="ro-RO" dirty="0" smtClean="0"/>
              <a:t>,,</a:t>
            </a:r>
            <a:r>
              <a:rPr lang="en-US" dirty="0" err="1" smtClean="0"/>
              <a:t>acel</a:t>
            </a:r>
            <a:r>
              <a:rPr lang="ro-RO" dirty="0" smtClean="0"/>
              <a:t>a</a:t>
            </a:r>
            <a:r>
              <a:rPr lang="en-US" dirty="0" err="1" smtClean="0"/>
              <a:t>şi</a:t>
            </a:r>
            <a:r>
              <a:rPr lang="en-US" dirty="0" smtClean="0"/>
              <a:t> act al </a:t>
            </a:r>
            <a:r>
              <a:rPr lang="en-US" dirty="0" err="1" smtClean="0"/>
              <a:t>autorităţii</a:t>
            </a:r>
            <a:r>
              <a:rPr lang="en-US" dirty="0" smtClean="0"/>
              <a:t> </a:t>
            </a:r>
            <a:r>
              <a:rPr lang="en-US" dirty="0" err="1" smtClean="0"/>
              <a:t>contractante</a:t>
            </a:r>
            <a:r>
              <a:rPr lang="en-US" dirty="0" smtClean="0"/>
              <a:t>’’ din </a:t>
            </a:r>
            <a:r>
              <a:rPr lang="en-US" dirty="0" err="1" smtClean="0"/>
              <a:t>cadrul</a:t>
            </a:r>
            <a:r>
              <a:rPr lang="en-US" dirty="0" smtClean="0"/>
              <a:t> </a:t>
            </a:r>
            <a:r>
              <a:rPr lang="en-US" dirty="0" err="1" smtClean="0"/>
              <a:t>alin</a:t>
            </a:r>
            <a:r>
              <a:rPr lang="en-US" dirty="0" smtClean="0"/>
              <a:t>. (3)?</a:t>
            </a:r>
            <a:endParaRPr lang="en-US" dirty="0"/>
          </a:p>
        </p:txBody>
      </p:sp>
      <p:sp>
        <p:nvSpPr>
          <p:cNvPr id="3" name="Content Placeholder 2"/>
          <p:cNvSpPr>
            <a:spLocks noGrp="1"/>
          </p:cNvSpPr>
          <p:nvPr>
            <p:ph idx="1"/>
          </p:nvPr>
        </p:nvSpPr>
        <p:spPr/>
        <p:txBody>
          <a:bodyPr>
            <a:normAutofit fontScale="77500" lnSpcReduction="20000"/>
          </a:bodyPr>
          <a:lstStyle/>
          <a:p>
            <a:r>
              <a:rPr lang="ro-RO" b="1" dirty="0" smtClean="0"/>
              <a:t>Art. 3 alin. (1) </a:t>
            </a:r>
            <a:r>
              <a:rPr lang="ro-RO" b="1" dirty="0" err="1" smtClean="0"/>
              <a:t>lit</a:t>
            </a:r>
            <a:r>
              <a:rPr lang="ro-RO" b="1" dirty="0" smtClean="0"/>
              <a:t> </a:t>
            </a:r>
            <a:r>
              <a:rPr lang="en-US" b="1" dirty="0" smtClean="0"/>
              <a:t>a</a:t>
            </a:r>
            <a:r>
              <a:rPr lang="en-US" b="1" dirty="0"/>
              <a:t>)</a:t>
            </a:r>
            <a:r>
              <a:rPr lang="en-US" dirty="0"/>
              <a:t> </a:t>
            </a:r>
            <a:r>
              <a:rPr lang="ro-RO" dirty="0" smtClean="0"/>
              <a:t>din Legea nr. 101/2016 -</a:t>
            </a:r>
            <a:r>
              <a:rPr lang="en-US" dirty="0" smtClean="0"/>
              <a:t>act </a:t>
            </a:r>
            <a:r>
              <a:rPr lang="en-US" dirty="0"/>
              <a:t>al </a:t>
            </a:r>
            <a:r>
              <a:rPr lang="en-US" dirty="0" err="1"/>
              <a:t>autorităţii</a:t>
            </a:r>
            <a:r>
              <a:rPr lang="en-US" dirty="0"/>
              <a:t> </a:t>
            </a:r>
            <a:r>
              <a:rPr lang="en-US" dirty="0" err="1"/>
              <a:t>contractante</a:t>
            </a:r>
            <a:r>
              <a:rPr lang="en-US" dirty="0"/>
              <a:t> - </a:t>
            </a:r>
            <a:r>
              <a:rPr lang="en-US" dirty="0" err="1"/>
              <a:t>orice</a:t>
            </a:r>
            <a:r>
              <a:rPr lang="en-US" dirty="0"/>
              <a:t> act </a:t>
            </a:r>
            <a:r>
              <a:rPr lang="en-US" dirty="0" err="1"/>
              <a:t>administrativ</a:t>
            </a:r>
            <a:r>
              <a:rPr lang="en-US" dirty="0"/>
              <a:t> </a:t>
            </a:r>
            <a:r>
              <a:rPr lang="en-US" dirty="0" err="1"/>
              <a:t>emis</a:t>
            </a:r>
            <a:r>
              <a:rPr lang="en-US" dirty="0"/>
              <a:t> </a:t>
            </a:r>
            <a:r>
              <a:rPr lang="en-US" dirty="0" err="1"/>
              <a:t>în</a:t>
            </a:r>
            <a:r>
              <a:rPr lang="en-US" dirty="0"/>
              <a:t> </a:t>
            </a:r>
            <a:r>
              <a:rPr lang="en-US" dirty="0" err="1"/>
              <a:t>legătură</a:t>
            </a:r>
            <a:r>
              <a:rPr lang="en-US" dirty="0"/>
              <a:t> cu o </a:t>
            </a:r>
            <a:r>
              <a:rPr lang="en-US" dirty="0" err="1"/>
              <a:t>procedură</a:t>
            </a:r>
            <a:r>
              <a:rPr lang="en-US" dirty="0"/>
              <a:t> </a:t>
            </a:r>
            <a:r>
              <a:rPr lang="en-US" dirty="0" err="1"/>
              <a:t>privind</a:t>
            </a:r>
            <a:r>
              <a:rPr lang="en-US" dirty="0"/>
              <a:t> </a:t>
            </a:r>
            <a:r>
              <a:rPr lang="en-US" dirty="0" err="1"/>
              <a:t>atribuirea</a:t>
            </a:r>
            <a:r>
              <a:rPr lang="en-US" dirty="0"/>
              <a:t> </a:t>
            </a:r>
            <a:r>
              <a:rPr lang="en-US" dirty="0" err="1"/>
              <a:t>unui</a:t>
            </a:r>
            <a:r>
              <a:rPr lang="en-US" dirty="0"/>
              <a:t> contract, </a:t>
            </a:r>
            <a:r>
              <a:rPr lang="en-US" dirty="0" err="1"/>
              <a:t>orice</a:t>
            </a:r>
            <a:r>
              <a:rPr lang="en-US" dirty="0"/>
              <a:t> </a:t>
            </a:r>
            <a:r>
              <a:rPr lang="en-US" dirty="0" err="1"/>
              <a:t>operaţiune</a:t>
            </a:r>
            <a:r>
              <a:rPr lang="en-US" dirty="0"/>
              <a:t> </a:t>
            </a:r>
            <a:r>
              <a:rPr lang="en-US" dirty="0" err="1"/>
              <a:t>administrativă</a:t>
            </a:r>
            <a:r>
              <a:rPr lang="en-US" dirty="0"/>
              <a:t> care produce </a:t>
            </a:r>
            <a:r>
              <a:rPr lang="en-US" dirty="0" err="1"/>
              <a:t>sau</a:t>
            </a:r>
            <a:r>
              <a:rPr lang="en-US" dirty="0"/>
              <a:t> </a:t>
            </a:r>
            <a:r>
              <a:rPr lang="en-US" dirty="0" err="1"/>
              <a:t>poate</a:t>
            </a:r>
            <a:r>
              <a:rPr lang="en-US" dirty="0"/>
              <a:t> produce </a:t>
            </a:r>
            <a:r>
              <a:rPr lang="en-US" dirty="0" err="1"/>
              <a:t>efecte</a:t>
            </a:r>
            <a:r>
              <a:rPr lang="en-US" dirty="0"/>
              <a:t> </a:t>
            </a:r>
            <a:r>
              <a:rPr lang="en-US" dirty="0" err="1"/>
              <a:t>juridice</a:t>
            </a:r>
            <a:r>
              <a:rPr lang="en-US" dirty="0"/>
              <a:t>, </a:t>
            </a:r>
            <a:r>
              <a:rPr lang="en-US" dirty="0" err="1"/>
              <a:t>neîndeplinirea</a:t>
            </a:r>
            <a:r>
              <a:rPr lang="en-US" dirty="0"/>
              <a:t> </a:t>
            </a:r>
            <a:r>
              <a:rPr lang="en-US" dirty="0" err="1"/>
              <a:t>în</a:t>
            </a:r>
            <a:r>
              <a:rPr lang="en-US" dirty="0"/>
              <a:t> </a:t>
            </a:r>
            <a:r>
              <a:rPr lang="en-US" dirty="0" err="1"/>
              <a:t>termenul</a:t>
            </a:r>
            <a:r>
              <a:rPr lang="en-US" dirty="0"/>
              <a:t> legal a </a:t>
            </a:r>
            <a:r>
              <a:rPr lang="en-US" dirty="0" err="1"/>
              <a:t>unei</a:t>
            </a:r>
            <a:r>
              <a:rPr lang="en-US" dirty="0"/>
              <a:t> </a:t>
            </a:r>
            <a:r>
              <a:rPr lang="en-US" dirty="0" err="1"/>
              <a:t>obligaţii</a:t>
            </a:r>
            <a:r>
              <a:rPr lang="en-US" dirty="0"/>
              <a:t> </a:t>
            </a:r>
            <a:r>
              <a:rPr lang="en-US" dirty="0" err="1"/>
              <a:t>prevăzute</a:t>
            </a:r>
            <a:r>
              <a:rPr lang="en-US" dirty="0"/>
              <a:t> de </a:t>
            </a:r>
            <a:r>
              <a:rPr lang="en-US" dirty="0" err="1"/>
              <a:t>legislaţia</a:t>
            </a:r>
            <a:r>
              <a:rPr lang="en-US" dirty="0"/>
              <a:t> </a:t>
            </a:r>
            <a:r>
              <a:rPr lang="en-US" dirty="0" err="1"/>
              <a:t>în</a:t>
            </a:r>
            <a:r>
              <a:rPr lang="en-US" dirty="0"/>
              <a:t> </a:t>
            </a:r>
            <a:r>
              <a:rPr lang="en-US" dirty="0" err="1"/>
              <a:t>materie</a:t>
            </a:r>
            <a:r>
              <a:rPr lang="en-US" dirty="0"/>
              <a:t>, </a:t>
            </a:r>
            <a:r>
              <a:rPr lang="en-US" dirty="0" err="1"/>
              <a:t>omisiunea</a:t>
            </a:r>
            <a:r>
              <a:rPr lang="en-US" dirty="0"/>
              <a:t> </a:t>
            </a:r>
            <a:r>
              <a:rPr lang="en-US" dirty="0" err="1"/>
              <a:t>ori</a:t>
            </a:r>
            <a:r>
              <a:rPr lang="en-US" dirty="0"/>
              <a:t> </a:t>
            </a:r>
            <a:r>
              <a:rPr lang="en-US" dirty="0" err="1"/>
              <a:t>refuzul</a:t>
            </a:r>
            <a:r>
              <a:rPr lang="en-US" dirty="0"/>
              <a:t> de a </a:t>
            </a:r>
            <a:r>
              <a:rPr lang="en-US" dirty="0" err="1"/>
              <a:t>emite</a:t>
            </a:r>
            <a:r>
              <a:rPr lang="en-US" dirty="0"/>
              <a:t> un act </a:t>
            </a:r>
            <a:r>
              <a:rPr lang="en-US" dirty="0" err="1"/>
              <a:t>sau</a:t>
            </a:r>
            <a:r>
              <a:rPr lang="en-US" dirty="0"/>
              <a:t> de a </a:t>
            </a:r>
            <a:r>
              <a:rPr lang="en-US" dirty="0" err="1"/>
              <a:t>efectua</a:t>
            </a:r>
            <a:r>
              <a:rPr lang="en-US" dirty="0"/>
              <a:t> o </a:t>
            </a:r>
            <a:r>
              <a:rPr lang="en-US" dirty="0" err="1"/>
              <a:t>anumită</a:t>
            </a:r>
            <a:r>
              <a:rPr lang="en-US" dirty="0"/>
              <a:t> </a:t>
            </a:r>
            <a:r>
              <a:rPr lang="en-US" dirty="0" err="1"/>
              <a:t>operaţiune</a:t>
            </a:r>
            <a:r>
              <a:rPr lang="en-US" dirty="0"/>
              <a:t>, </a:t>
            </a:r>
            <a:r>
              <a:rPr lang="en-US" dirty="0" err="1"/>
              <a:t>în</a:t>
            </a:r>
            <a:r>
              <a:rPr lang="en-US" dirty="0"/>
              <a:t> </a:t>
            </a:r>
            <a:r>
              <a:rPr lang="en-US" dirty="0" err="1" smtClean="0"/>
              <a:t>legătură</a:t>
            </a:r>
            <a:r>
              <a:rPr lang="en-US" dirty="0" smtClean="0"/>
              <a:t> </a:t>
            </a:r>
            <a:r>
              <a:rPr lang="en-US" dirty="0"/>
              <a:t>cu </a:t>
            </a:r>
            <a:r>
              <a:rPr lang="en-US" dirty="0" err="1"/>
              <a:t>sau</a:t>
            </a:r>
            <a:r>
              <a:rPr lang="en-US" dirty="0"/>
              <a:t> </a:t>
            </a:r>
            <a:r>
              <a:rPr lang="en-US" dirty="0" err="1"/>
              <a:t>în</a:t>
            </a:r>
            <a:r>
              <a:rPr lang="en-US" dirty="0"/>
              <a:t> </a:t>
            </a:r>
            <a:r>
              <a:rPr lang="en-US" dirty="0" err="1"/>
              <a:t>cadrul</a:t>
            </a:r>
            <a:r>
              <a:rPr lang="en-US" dirty="0"/>
              <a:t> </a:t>
            </a:r>
            <a:r>
              <a:rPr lang="en-US" dirty="0" err="1"/>
              <a:t>procedurii</a:t>
            </a:r>
            <a:r>
              <a:rPr lang="en-US" dirty="0"/>
              <a:t> de </a:t>
            </a:r>
            <a:r>
              <a:rPr lang="en-US" dirty="0" err="1" smtClean="0"/>
              <a:t>atribuire</a:t>
            </a:r>
            <a:r>
              <a:rPr lang="ro-RO" dirty="0" smtClean="0"/>
              <a:t>.</a:t>
            </a:r>
          </a:p>
          <a:p>
            <a:pPr algn="just"/>
            <a:r>
              <a:rPr lang="en-US" b="1" dirty="0" smtClean="0"/>
              <a:t>act </a:t>
            </a:r>
            <a:r>
              <a:rPr lang="en-US" b="1" dirty="0" err="1"/>
              <a:t>administrativ</a:t>
            </a:r>
            <a:r>
              <a:rPr lang="en-US" b="1" dirty="0"/>
              <a:t> cu </a:t>
            </a:r>
            <a:r>
              <a:rPr lang="en-US" b="1" dirty="0" err="1"/>
              <a:t>caracter</a:t>
            </a:r>
            <a:r>
              <a:rPr lang="en-US" b="1" dirty="0"/>
              <a:t> </a:t>
            </a:r>
            <a:r>
              <a:rPr lang="en-US" b="1" dirty="0" smtClean="0"/>
              <a:t>individual</a:t>
            </a:r>
            <a:r>
              <a:rPr lang="ro-RO" dirty="0" smtClean="0"/>
              <a:t> (definiție din contenciosul administrativ)</a:t>
            </a:r>
            <a:r>
              <a:rPr lang="en-US" dirty="0" smtClean="0"/>
              <a:t> </a:t>
            </a:r>
            <a:r>
              <a:rPr lang="ro-RO" dirty="0" smtClean="0"/>
              <a:t>-</a:t>
            </a:r>
            <a:r>
              <a:rPr lang="en-US" dirty="0"/>
              <a:t> </a:t>
            </a:r>
            <a:r>
              <a:rPr lang="en-US" b="1" dirty="0" err="1"/>
              <a:t>manifestare</a:t>
            </a:r>
            <a:r>
              <a:rPr lang="en-US" b="1" dirty="0"/>
              <a:t> de </a:t>
            </a:r>
            <a:r>
              <a:rPr lang="en-US" b="1" dirty="0" err="1"/>
              <a:t>voință</a:t>
            </a:r>
            <a:r>
              <a:rPr lang="en-US" b="1" dirty="0"/>
              <a:t> care </a:t>
            </a:r>
            <a:r>
              <a:rPr lang="en-US" b="1" dirty="0" err="1"/>
              <a:t>creează</a:t>
            </a:r>
            <a:r>
              <a:rPr lang="en-US" b="1" dirty="0"/>
              <a:t>, </a:t>
            </a:r>
            <a:r>
              <a:rPr lang="en-US" b="1" dirty="0" err="1"/>
              <a:t>modifică</a:t>
            </a:r>
            <a:r>
              <a:rPr lang="en-US" b="1" dirty="0"/>
              <a:t> </a:t>
            </a:r>
            <a:r>
              <a:rPr lang="en-US" b="1" dirty="0" err="1"/>
              <a:t>sau</a:t>
            </a:r>
            <a:r>
              <a:rPr lang="en-US" b="1" dirty="0"/>
              <a:t> </a:t>
            </a:r>
            <a:r>
              <a:rPr lang="en-US" b="1" dirty="0" err="1"/>
              <a:t>stinge</a:t>
            </a:r>
            <a:r>
              <a:rPr lang="en-US" b="1" dirty="0"/>
              <a:t> </a:t>
            </a:r>
            <a:r>
              <a:rPr lang="en-US" b="1" dirty="0" err="1"/>
              <a:t>drepturi</a:t>
            </a:r>
            <a:r>
              <a:rPr lang="en-US" b="1" dirty="0"/>
              <a:t> </a:t>
            </a:r>
            <a:r>
              <a:rPr lang="en-US" b="1" dirty="0" err="1"/>
              <a:t>și</a:t>
            </a:r>
            <a:r>
              <a:rPr lang="en-US" b="1" dirty="0"/>
              <a:t> </a:t>
            </a:r>
            <a:r>
              <a:rPr lang="en-US" b="1" dirty="0" err="1"/>
              <a:t>obligații</a:t>
            </a:r>
            <a:r>
              <a:rPr lang="en-US" b="1" dirty="0"/>
              <a:t> </a:t>
            </a:r>
            <a:r>
              <a:rPr lang="en-US" b="1" dirty="0" err="1"/>
              <a:t>în</a:t>
            </a:r>
            <a:r>
              <a:rPr lang="en-US" b="1" dirty="0"/>
              <a:t> </a:t>
            </a:r>
            <a:r>
              <a:rPr lang="en-US" b="1" dirty="0" err="1"/>
              <a:t>beneficiul</a:t>
            </a:r>
            <a:r>
              <a:rPr lang="en-US" b="1" dirty="0"/>
              <a:t> </a:t>
            </a:r>
            <a:r>
              <a:rPr lang="en-US" b="1" dirty="0" err="1"/>
              <a:t>sau</a:t>
            </a:r>
            <a:r>
              <a:rPr lang="en-US" b="1" dirty="0"/>
              <a:t> </a:t>
            </a:r>
            <a:r>
              <a:rPr lang="en-US" b="1" dirty="0" err="1"/>
              <a:t>în</a:t>
            </a:r>
            <a:r>
              <a:rPr lang="en-US" b="1" dirty="0"/>
              <a:t> </a:t>
            </a:r>
            <a:r>
              <a:rPr lang="en-US" b="1" dirty="0" err="1"/>
              <a:t>sarcina</a:t>
            </a:r>
            <a:r>
              <a:rPr lang="en-US" b="1" dirty="0"/>
              <a:t> </a:t>
            </a:r>
            <a:r>
              <a:rPr lang="en-US" b="1" dirty="0" err="1"/>
              <a:t>unei</a:t>
            </a:r>
            <a:r>
              <a:rPr lang="en-US" b="1" dirty="0"/>
              <a:t> </a:t>
            </a:r>
            <a:r>
              <a:rPr lang="en-US" b="1" dirty="0" err="1"/>
              <a:t>persoane</a:t>
            </a:r>
            <a:r>
              <a:rPr lang="en-US" b="1" dirty="0"/>
              <a:t> determinate</a:t>
            </a:r>
            <a:r>
              <a:rPr lang="en-US" dirty="0"/>
              <a:t>.</a:t>
            </a:r>
            <a:endParaRPr lang="ro-RO" dirty="0" smtClean="0"/>
          </a:p>
          <a:p>
            <a:r>
              <a:rPr lang="ro-RO" dirty="0" smtClean="0"/>
              <a:t>-act – un înscris individualizat prin conținut, număr și dată, ce cuprinde o decizie a autorității contractante luată în cadrul unei proceduri, documentația de atribuire aferentă procedurii, clarificări cu privire la aceasta, </a:t>
            </a:r>
            <a:r>
              <a:rPr lang="ro-RO" dirty="0" smtClean="0"/>
              <a:t>orice alt înscris emis de autoritate în </a:t>
            </a:r>
            <a:r>
              <a:rPr lang="ro-RO" dirty="0" smtClean="0"/>
              <a:t>cadrul unei proceduri de atribuire;</a:t>
            </a:r>
          </a:p>
          <a:p>
            <a:pPr algn="just"/>
            <a:r>
              <a:rPr lang="ro-RO" dirty="0" smtClean="0"/>
              <a:t>Operațiune administrativă (definiție din doctrină) -</a:t>
            </a:r>
            <a:r>
              <a:rPr lang="en-US" dirty="0"/>
              <a:t> </a:t>
            </a:r>
            <a:r>
              <a:rPr lang="en-US" dirty="0" smtClean="0"/>
              <a:t>un </a:t>
            </a:r>
            <a:r>
              <a:rPr lang="en-US" dirty="0" err="1" smtClean="0"/>
              <a:t>lan</a:t>
            </a:r>
            <a:r>
              <a:rPr lang="ro-RO" dirty="0" smtClean="0"/>
              <a:t>ț</a:t>
            </a:r>
            <a:r>
              <a:rPr lang="en-US" dirty="0" smtClean="0"/>
              <a:t> </a:t>
            </a:r>
            <a:r>
              <a:rPr lang="en-US" dirty="0"/>
              <a:t>de </a:t>
            </a:r>
            <a:r>
              <a:rPr lang="en-US" dirty="0" err="1"/>
              <a:t>acte</a:t>
            </a:r>
            <a:r>
              <a:rPr lang="en-US" dirty="0"/>
              <a:t> administrative </a:t>
            </a:r>
            <a:r>
              <a:rPr lang="ro-RO" dirty="0" smtClean="0"/>
              <a:t>ș</a:t>
            </a:r>
            <a:r>
              <a:rPr lang="en-US" dirty="0" err="1" smtClean="0"/>
              <a:t>i</a:t>
            </a:r>
            <a:r>
              <a:rPr lang="en-US" dirty="0" smtClean="0"/>
              <a:t> opera</a:t>
            </a:r>
            <a:r>
              <a:rPr lang="ro-RO" dirty="0" smtClean="0"/>
              <a:t>ț</a:t>
            </a:r>
            <a:r>
              <a:rPr lang="en-US" dirty="0" err="1" smtClean="0"/>
              <a:t>iuni</a:t>
            </a:r>
            <a:r>
              <a:rPr lang="en-US" dirty="0" smtClean="0"/>
              <a:t> </a:t>
            </a:r>
            <a:r>
              <a:rPr lang="en-US" dirty="0"/>
              <a:t>material-</a:t>
            </a:r>
            <a:r>
              <a:rPr lang="en-US" dirty="0" err="1"/>
              <a:t>tehnice</a:t>
            </a:r>
            <a:r>
              <a:rPr lang="en-US" dirty="0"/>
              <a:t>, </a:t>
            </a:r>
            <a:r>
              <a:rPr lang="en-US" dirty="0" err="1"/>
              <a:t>provenind</a:t>
            </a:r>
            <a:r>
              <a:rPr lang="en-US" dirty="0"/>
              <a:t> de la </a:t>
            </a:r>
            <a:r>
              <a:rPr lang="en-US" dirty="0" err="1" smtClean="0"/>
              <a:t>autorit</a:t>
            </a:r>
            <a:r>
              <a:rPr lang="ro-RO" dirty="0" err="1" smtClean="0"/>
              <a:t>ăț</a:t>
            </a:r>
            <a:r>
              <a:rPr lang="en-US" dirty="0" err="1" smtClean="0"/>
              <a:t>i</a:t>
            </a:r>
            <a:r>
              <a:rPr lang="en-US" dirty="0" smtClean="0"/>
              <a:t> administrative</a:t>
            </a:r>
            <a:r>
              <a:rPr lang="ro-RO" dirty="0"/>
              <a:t>,</a:t>
            </a:r>
            <a:r>
              <a:rPr lang="en-US" dirty="0" smtClean="0"/>
              <a:t> </a:t>
            </a:r>
            <a:r>
              <a:rPr lang="en-US" dirty="0" err="1"/>
              <a:t>acte</a:t>
            </a:r>
            <a:r>
              <a:rPr lang="en-US" dirty="0"/>
              <a:t> care se </a:t>
            </a:r>
            <a:r>
              <a:rPr lang="en-US" dirty="0" err="1" smtClean="0"/>
              <a:t>intercondi</a:t>
            </a:r>
            <a:r>
              <a:rPr lang="ro-RO" dirty="0" smtClean="0"/>
              <a:t>ț</a:t>
            </a:r>
            <a:r>
              <a:rPr lang="en-US" dirty="0" err="1" smtClean="0"/>
              <a:t>ioneaza</a:t>
            </a:r>
            <a:r>
              <a:rPr lang="en-US" dirty="0" smtClean="0"/>
              <a:t> </a:t>
            </a:r>
            <a:r>
              <a:rPr lang="ro-RO" dirty="0" smtClean="0"/>
              <a:t>ș</a:t>
            </a:r>
            <a:r>
              <a:rPr lang="en-US" dirty="0" err="1" smtClean="0"/>
              <a:t>i</a:t>
            </a:r>
            <a:r>
              <a:rPr lang="en-US" dirty="0" smtClean="0"/>
              <a:t> </a:t>
            </a:r>
            <a:r>
              <a:rPr lang="ro-RO" dirty="0" err="1" smtClean="0"/>
              <a:t>îș</a:t>
            </a:r>
            <a:r>
              <a:rPr lang="en-US" dirty="0" err="1" smtClean="0"/>
              <a:t>i</a:t>
            </a:r>
            <a:r>
              <a:rPr lang="en-US" dirty="0" smtClean="0"/>
              <a:t> </a:t>
            </a:r>
            <a:r>
              <a:rPr lang="en-US" dirty="0" err="1" smtClean="0"/>
              <a:t>justific</a:t>
            </a:r>
            <a:r>
              <a:rPr lang="ro-RO" dirty="0" smtClean="0"/>
              <a:t>ă</a:t>
            </a:r>
            <a:r>
              <a:rPr lang="en-US" dirty="0" smtClean="0"/>
              <a:t> </a:t>
            </a:r>
            <a:r>
              <a:rPr lang="en-US" dirty="0" err="1"/>
              <a:t>reciproc</a:t>
            </a:r>
            <a:r>
              <a:rPr lang="en-US" dirty="0"/>
              <a:t> </a:t>
            </a:r>
            <a:r>
              <a:rPr lang="en-US" dirty="0" err="1" smtClean="0"/>
              <a:t>existen</a:t>
            </a:r>
            <a:r>
              <a:rPr lang="ro-RO" dirty="0" smtClean="0"/>
              <a:t>ț</a:t>
            </a:r>
            <a:r>
              <a:rPr lang="en-US" dirty="0" smtClean="0"/>
              <a:t>a</a:t>
            </a:r>
            <a:r>
              <a:rPr lang="en-US" dirty="0"/>
              <a:t>/ </a:t>
            </a:r>
            <a:r>
              <a:rPr lang="en-US" dirty="0" err="1" smtClean="0"/>
              <a:t>eficacitatea</a:t>
            </a:r>
            <a:r>
              <a:rPr lang="ro-RO" dirty="0" smtClean="0"/>
              <a:t>.</a:t>
            </a:r>
            <a:endParaRPr lang="en-US" dirty="0"/>
          </a:p>
        </p:txBody>
      </p:sp>
    </p:spTree>
    <p:extLst>
      <p:ext uri="{BB962C8B-B14F-4D97-AF65-F5344CB8AC3E}">
        <p14:creationId xmlns:p14="http://schemas.microsoft.com/office/powerpoint/2010/main" val="4258205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Probleme practice: </a:t>
            </a:r>
            <a:endParaRPr lang="en-US" dirty="0"/>
          </a:p>
        </p:txBody>
      </p:sp>
      <p:sp>
        <p:nvSpPr>
          <p:cNvPr id="3" name="Content Placeholder 2"/>
          <p:cNvSpPr>
            <a:spLocks noGrp="1"/>
          </p:cNvSpPr>
          <p:nvPr>
            <p:ph idx="1"/>
          </p:nvPr>
        </p:nvSpPr>
        <p:spPr/>
        <p:txBody>
          <a:bodyPr>
            <a:normAutofit fontScale="92500" lnSpcReduction="20000"/>
          </a:bodyPr>
          <a:lstStyle/>
          <a:p>
            <a:r>
              <a:rPr lang="ro-RO" dirty="0" smtClean="0"/>
              <a:t>Consiliul primește una sau mai multe contestații din partea unor contestatori diferiți, vizând rezultatul procedurii; </a:t>
            </a:r>
          </a:p>
          <a:p>
            <a:r>
              <a:rPr lang="ro-RO" dirty="0" smtClean="0"/>
              <a:t>Tribunalul X primește una sau mai multe contestații din partea unor contestatori diferiți, vizând rezultatul procedurii.</a:t>
            </a:r>
          </a:p>
          <a:p>
            <a:r>
              <a:rPr lang="ro-RO" dirty="0" smtClean="0"/>
              <a:t>Deși aparent contestațiile vizează acte diferite, fiecare ofertant în parte primind câte o comunicare a rezultatului vizând oferta sa, cauzele ar trebui conexate pe rolul tribunalului. În situația în care Consiliul rămâne cu dosarele primite, iar instanța, de asemenea, stabilind că obiectul cauzelor este diferit, întrucât fiecare ofertant s-a îndreptat împotriva propriei comunicări, există riscul apariției unor </a:t>
            </a:r>
            <a:r>
              <a:rPr lang="ro-RO" dirty="0" smtClean="0"/>
              <a:t>hotărâri </a:t>
            </a:r>
            <a:r>
              <a:rPr lang="ro-RO" dirty="0" smtClean="0"/>
              <a:t>contradictorii. În această situație, expresia ,,același act act al procedurii </a:t>
            </a:r>
            <a:r>
              <a:rPr lang="en-US" dirty="0" smtClean="0"/>
              <a:t>‘’ </a:t>
            </a:r>
            <a:r>
              <a:rPr lang="en-US" dirty="0" err="1" smtClean="0"/>
              <a:t>ar</a:t>
            </a:r>
            <a:r>
              <a:rPr lang="en-US" dirty="0" smtClean="0"/>
              <a:t> </a:t>
            </a:r>
            <a:r>
              <a:rPr lang="en-US" dirty="0" err="1" smtClean="0"/>
              <a:t>trebui</a:t>
            </a:r>
            <a:r>
              <a:rPr lang="en-US" dirty="0" smtClean="0"/>
              <a:t> </a:t>
            </a:r>
            <a:r>
              <a:rPr lang="en-US" dirty="0" err="1" smtClean="0"/>
              <a:t>interpretat</a:t>
            </a:r>
            <a:r>
              <a:rPr lang="ro-RO" dirty="0"/>
              <a:t>ă</a:t>
            </a:r>
            <a:r>
              <a:rPr lang="en-US" dirty="0" smtClean="0"/>
              <a:t> </a:t>
            </a:r>
            <a:r>
              <a:rPr lang="ro-RO" dirty="0"/>
              <a:t>î</a:t>
            </a:r>
            <a:r>
              <a:rPr lang="en-US" dirty="0" smtClean="0"/>
              <a:t>n </a:t>
            </a:r>
            <a:r>
              <a:rPr lang="en-US" dirty="0" err="1" smtClean="0"/>
              <a:t>sensul</a:t>
            </a:r>
            <a:r>
              <a:rPr lang="en-US" dirty="0" smtClean="0"/>
              <a:t> </a:t>
            </a:r>
            <a:r>
              <a:rPr lang="ro-RO" dirty="0" smtClean="0"/>
              <a:t>că petenții atacă </a:t>
            </a:r>
            <a:r>
              <a:rPr lang="ro-RO" dirty="0"/>
              <a:t>R</a:t>
            </a:r>
            <a:r>
              <a:rPr lang="ro-RO" dirty="0" smtClean="0"/>
              <a:t>aportul </a:t>
            </a:r>
            <a:r>
              <a:rPr lang="ro-RO" dirty="0" smtClean="0"/>
              <a:t>procedurii, comunicările reprezentând extrase din raport.</a:t>
            </a:r>
            <a:endParaRPr lang="en-US" dirty="0"/>
          </a:p>
        </p:txBody>
      </p:sp>
    </p:spTree>
    <p:extLst>
      <p:ext uri="{BB962C8B-B14F-4D97-AF65-F5344CB8AC3E}">
        <p14:creationId xmlns:p14="http://schemas.microsoft.com/office/powerpoint/2010/main" val="35018005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Probleme practice</a:t>
            </a:r>
            <a:endParaRPr lang="en-US" dirty="0"/>
          </a:p>
        </p:txBody>
      </p:sp>
      <p:sp>
        <p:nvSpPr>
          <p:cNvPr id="3" name="Content Placeholder 2"/>
          <p:cNvSpPr>
            <a:spLocks noGrp="1"/>
          </p:cNvSpPr>
          <p:nvPr>
            <p:ph idx="1"/>
          </p:nvPr>
        </p:nvSpPr>
        <p:spPr/>
        <p:txBody>
          <a:bodyPr/>
          <a:lstStyle/>
          <a:p>
            <a:r>
              <a:rPr lang="ro-RO" dirty="0" smtClean="0"/>
              <a:t>Aceeași situație, respectiv depunerea de contestații atât la Consiliu, cât și la tribunal, vizând diverse clauze ale documentației de atribuire sau solicitări de clarificări. </a:t>
            </a:r>
          </a:p>
          <a:p>
            <a:r>
              <a:rPr lang="ro-RO" dirty="0" smtClean="0"/>
              <a:t>Cauzele ar trebui conexate și în această situație, deși aparent este vorba de acte diferite, deoarece documentația de atribuire trebuie să fie tratată unitar. </a:t>
            </a:r>
            <a:endParaRPr lang="en-US" dirty="0"/>
          </a:p>
        </p:txBody>
      </p:sp>
    </p:spTree>
    <p:extLst>
      <p:ext uri="{BB962C8B-B14F-4D97-AF65-F5344CB8AC3E}">
        <p14:creationId xmlns:p14="http://schemas.microsoft.com/office/powerpoint/2010/main" val="35712893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320675"/>
          </a:xfrm>
        </p:spPr>
        <p:txBody>
          <a:bodyPr>
            <a:normAutofit fontScale="90000"/>
          </a:bodyPr>
          <a:lstStyle/>
          <a:p>
            <a:endParaRPr lang="en-US" dirty="0"/>
          </a:p>
        </p:txBody>
      </p:sp>
      <p:sp>
        <p:nvSpPr>
          <p:cNvPr id="3" name="Content Placeholder 2"/>
          <p:cNvSpPr>
            <a:spLocks noGrp="1"/>
          </p:cNvSpPr>
          <p:nvPr>
            <p:ph idx="1"/>
          </p:nvPr>
        </p:nvSpPr>
        <p:spPr>
          <a:xfrm>
            <a:off x="838200" y="685800"/>
            <a:ext cx="10515600" cy="5491163"/>
          </a:xfrm>
        </p:spPr>
        <p:txBody>
          <a:bodyPr>
            <a:normAutofit fontScale="92500" lnSpcReduction="10000"/>
          </a:bodyPr>
          <a:lstStyle/>
          <a:p>
            <a:r>
              <a:rPr lang="ro-RO" dirty="0" smtClean="0"/>
              <a:t>Cele mai multe tribunale au solicitat dosarele Consiliului, în vederea conexării. </a:t>
            </a:r>
          </a:p>
          <a:p>
            <a:r>
              <a:rPr lang="ro-RO" dirty="0" smtClean="0"/>
              <a:t>Există, însă, și situații de excepție, în care instanțele nu au considerat că este vorba de același act al procedurii:</a:t>
            </a:r>
          </a:p>
          <a:p>
            <a:pPr marL="0" indent="0">
              <a:buNone/>
            </a:pPr>
            <a:r>
              <a:rPr lang="ro-RO" dirty="0" smtClean="0"/>
              <a:t>Exemplul 1: </a:t>
            </a:r>
            <a:endParaRPr lang="ro-RO" dirty="0" smtClean="0"/>
          </a:p>
          <a:p>
            <a:pPr marL="0" indent="0">
              <a:buNone/>
            </a:pPr>
            <a:r>
              <a:rPr lang="ro-RO" dirty="0" smtClean="0"/>
              <a:t>În cadrul aceleiași proceduri, s-au înregistrat Dosarele </a:t>
            </a:r>
            <a:r>
              <a:rPr lang="ro-RO" dirty="0" smtClean="0"/>
              <a:t>nr. 15767/3/2017-lot 1, 15758/3/2017-lot 2, 15761/3/2017-lot 3 și 15748/3/2017-lot 5, </a:t>
            </a:r>
            <a:r>
              <a:rPr lang="ro-RO" dirty="0" smtClean="0"/>
              <a:t>pe </a:t>
            </a:r>
            <a:r>
              <a:rPr lang="ro-RO" dirty="0" smtClean="0"/>
              <a:t>rolul Tribunalului </a:t>
            </a:r>
            <a:r>
              <a:rPr lang="ro-RO" dirty="0" smtClean="0"/>
              <a:t>București</a:t>
            </a:r>
            <a:r>
              <a:rPr lang="en-US" dirty="0" smtClean="0"/>
              <a:t>, </a:t>
            </a:r>
            <a:r>
              <a:rPr lang="ro-RO" dirty="0" smtClean="0"/>
              <a:t>toate </a:t>
            </a:r>
            <a:r>
              <a:rPr lang="en-US" dirty="0" err="1" smtClean="0"/>
              <a:t>av</a:t>
            </a:r>
            <a:r>
              <a:rPr lang="ro-RO" dirty="0"/>
              <a:t>â</a:t>
            </a:r>
            <a:r>
              <a:rPr lang="en-US" dirty="0" err="1" smtClean="0"/>
              <a:t>nd</a:t>
            </a:r>
            <a:r>
              <a:rPr lang="ro-RO" dirty="0" smtClean="0"/>
              <a:t> aceleași părți;</a:t>
            </a:r>
            <a:endParaRPr lang="ro-RO" dirty="0" smtClean="0"/>
          </a:p>
          <a:p>
            <a:pPr marL="0" indent="0">
              <a:buNone/>
            </a:pPr>
            <a:r>
              <a:rPr lang="ro-RO" dirty="0" smtClean="0"/>
              <a:t>La Consiliu s-au înregistrat Dosarele </a:t>
            </a:r>
            <a:r>
              <a:rPr lang="ro-RO" dirty="0" smtClean="0"/>
              <a:t>nr. 1382/</a:t>
            </a:r>
            <a:r>
              <a:rPr lang="ro-RO" dirty="0" err="1" smtClean="0"/>
              <a:t>C5</a:t>
            </a:r>
            <a:r>
              <a:rPr lang="ro-RO" dirty="0" smtClean="0"/>
              <a:t>/2017-lot 1, 1392/</a:t>
            </a:r>
            <a:r>
              <a:rPr lang="ro-RO" dirty="0" err="1" smtClean="0"/>
              <a:t>C5</a:t>
            </a:r>
            <a:r>
              <a:rPr lang="ro-RO" dirty="0" smtClean="0"/>
              <a:t>/2017-lot 3, </a:t>
            </a:r>
            <a:r>
              <a:rPr lang="ro-RO" dirty="0" smtClean="0"/>
              <a:t>1393 –lotul 5, 1402/</a:t>
            </a:r>
            <a:r>
              <a:rPr lang="ro-RO" dirty="0" err="1" smtClean="0"/>
              <a:t>C5</a:t>
            </a:r>
            <a:r>
              <a:rPr lang="ro-RO" dirty="0" smtClean="0"/>
              <a:t>/2017 </a:t>
            </a:r>
            <a:r>
              <a:rPr lang="ro-RO" dirty="0" smtClean="0"/>
              <a:t>–loturile </a:t>
            </a:r>
            <a:r>
              <a:rPr lang="ro-RO" dirty="0" smtClean="0"/>
              <a:t>2, 3</a:t>
            </a:r>
            <a:r>
              <a:rPr lang="ro-RO" dirty="0"/>
              <a:t> </a:t>
            </a:r>
            <a:r>
              <a:rPr lang="ro-RO" dirty="0" smtClean="0"/>
              <a:t>și 5</a:t>
            </a:r>
            <a:r>
              <a:rPr lang="ro-RO" dirty="0" smtClean="0"/>
              <a:t> cu contestatori diferiți de cel de la instanță, deci, toate loturile cu contestații la instanță au contestații și la Consiliu. Pentru fiecare lot, autoritatea a încheiat un raport al procedurii pentru fiecare lot în parte.</a:t>
            </a:r>
            <a:endParaRPr lang="ro-RO" dirty="0" smtClean="0"/>
          </a:p>
          <a:p>
            <a:pPr marL="0" indent="0">
              <a:buNone/>
            </a:pPr>
            <a:r>
              <a:rPr lang="ro-RO" dirty="0" smtClean="0"/>
              <a:t>Prin încheierea nr. 294/06.06.2017, Consiliul a suspendat soluționarea </a:t>
            </a:r>
            <a:r>
              <a:rPr lang="ro-RO" dirty="0" smtClean="0"/>
              <a:t>cauzelor, în vederea aplicării prevederilor art. 4 citat mai sus. </a:t>
            </a:r>
            <a:endParaRPr lang="en-US" dirty="0"/>
          </a:p>
        </p:txBody>
      </p:sp>
    </p:spTree>
    <p:extLst>
      <p:ext uri="{BB962C8B-B14F-4D97-AF65-F5344CB8AC3E}">
        <p14:creationId xmlns:p14="http://schemas.microsoft.com/office/powerpoint/2010/main" val="27699642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Stadiu dosar instanță</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15767/3/2017</a:t>
            </a:r>
            <a:r>
              <a:rPr lang="ro-RO" dirty="0" smtClean="0"/>
              <a:t>- </a:t>
            </a:r>
            <a:r>
              <a:rPr lang="ro-RO" dirty="0" err="1" smtClean="0"/>
              <a:t>C5</a:t>
            </a:r>
            <a:r>
              <a:rPr lang="ro-RO" dirty="0" smtClean="0"/>
              <a:t> -Dosarul a avut până în prezent 6 termene, ultimul termen 27.10.2017 - </a:t>
            </a:r>
            <a:r>
              <a:rPr lang="ro-RO" dirty="0" smtClean="0"/>
              <a:t>Părțile </a:t>
            </a:r>
            <a:r>
              <a:rPr lang="ro-RO" dirty="0" smtClean="0"/>
              <a:t>au solicitat conexarea dosarelor depuse la Consiliu, instanța nu </a:t>
            </a:r>
            <a:r>
              <a:rPr lang="ro-RO" dirty="0" smtClean="0"/>
              <a:t>s-a pronunțat până în prezent pe </a:t>
            </a:r>
            <a:r>
              <a:rPr lang="ro-RO" dirty="0" smtClean="0"/>
              <a:t>excepția conexității. Documentația administrativă a fost solicitată de la </a:t>
            </a:r>
            <a:r>
              <a:rPr lang="ro-RO" dirty="0" err="1" smtClean="0"/>
              <a:t>CNAIR</a:t>
            </a:r>
            <a:r>
              <a:rPr lang="ro-RO" dirty="0" smtClean="0"/>
              <a:t>-autoritatea contractantă.</a:t>
            </a:r>
          </a:p>
          <a:p>
            <a:r>
              <a:rPr lang="ro-RO" dirty="0" smtClean="0"/>
              <a:t>15758/3/2017- C 23 -Dosarul a avut un prim termen, următorul fiind stabilit pentru 01.11.2017, - </a:t>
            </a:r>
            <a:r>
              <a:rPr lang="ro-RO" dirty="0"/>
              <a:t>Părțile au solicitat conexarea dosarelor depuse la Consiliu, instanța nu s-a pronunțat până în prezent pe excepția conexității. </a:t>
            </a:r>
            <a:r>
              <a:rPr lang="ro-RO" dirty="0" smtClean="0"/>
              <a:t>Documentația administrativă a fost solicitată de la </a:t>
            </a:r>
            <a:r>
              <a:rPr lang="ro-RO" dirty="0" err="1" smtClean="0"/>
              <a:t>CNAIR</a:t>
            </a:r>
            <a:r>
              <a:rPr lang="ro-RO" dirty="0" smtClean="0"/>
              <a:t>-autoritatea contractantă</a:t>
            </a:r>
          </a:p>
          <a:p>
            <a:pPr algn="just"/>
            <a:r>
              <a:rPr lang="ro-RO" dirty="0" smtClean="0"/>
              <a:t>15761/3/2017-C 6- </a:t>
            </a:r>
            <a:r>
              <a:rPr lang="ro-RO" dirty="0" smtClean="0"/>
              <a:t>Documentația </a:t>
            </a:r>
            <a:r>
              <a:rPr lang="ro-RO" dirty="0" smtClean="0"/>
              <a:t>administrativă a fost solicitată de la </a:t>
            </a:r>
            <a:r>
              <a:rPr lang="ro-RO" dirty="0" err="1" smtClean="0"/>
              <a:t>CNAIR</a:t>
            </a:r>
            <a:r>
              <a:rPr lang="ro-RO" dirty="0" smtClean="0"/>
              <a:t>. </a:t>
            </a:r>
            <a:r>
              <a:rPr lang="en-US" dirty="0" err="1" smtClean="0"/>
              <a:t>Admite</a:t>
            </a:r>
            <a:r>
              <a:rPr lang="en-US" dirty="0" smtClean="0"/>
              <a:t> </a:t>
            </a:r>
            <a:r>
              <a:rPr lang="en-US" dirty="0" err="1"/>
              <a:t>excepţia</a:t>
            </a:r>
            <a:r>
              <a:rPr lang="en-US" dirty="0"/>
              <a:t> </a:t>
            </a:r>
            <a:r>
              <a:rPr lang="en-US" dirty="0" err="1"/>
              <a:t>inadmisibilităţii</a:t>
            </a:r>
            <a:r>
              <a:rPr lang="en-US" dirty="0"/>
              <a:t>. </a:t>
            </a:r>
            <a:r>
              <a:rPr lang="en-US" dirty="0" err="1"/>
              <a:t>Respinge</a:t>
            </a:r>
            <a:r>
              <a:rPr lang="en-US" dirty="0"/>
              <a:t> </a:t>
            </a:r>
            <a:r>
              <a:rPr lang="en-US" dirty="0" err="1"/>
              <a:t>acţiunea</a:t>
            </a:r>
            <a:r>
              <a:rPr lang="en-US" dirty="0"/>
              <a:t> ca </a:t>
            </a:r>
            <a:r>
              <a:rPr lang="en-US" dirty="0" err="1" smtClean="0"/>
              <a:t>inadmisibilă</a:t>
            </a:r>
            <a:r>
              <a:rPr lang="ro-RO" dirty="0" smtClean="0"/>
              <a:t>. Motivul invocat de instanță este refuzul recurentei de a fi introdusă în cauză câștigătoarea procedurii. </a:t>
            </a:r>
            <a:r>
              <a:rPr lang="ro-RO" dirty="0"/>
              <a:t>Deși părțile au solicitat conexarea dosarelor depuse la Consiliu, instanța a respins excepția conexității, având în vedere soluția pronunțată. </a:t>
            </a:r>
            <a:endParaRPr lang="en-US" dirty="0"/>
          </a:p>
        </p:txBody>
      </p:sp>
    </p:spTree>
    <p:extLst>
      <p:ext uri="{BB962C8B-B14F-4D97-AF65-F5344CB8AC3E}">
        <p14:creationId xmlns:p14="http://schemas.microsoft.com/office/powerpoint/2010/main" val="5128940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07710"/>
          </a:xfrm>
        </p:spPr>
        <p:txBody>
          <a:bodyPr>
            <a:normAutofit fontScale="90000"/>
          </a:bodyPr>
          <a:lstStyle/>
          <a:p>
            <a:r>
              <a:rPr lang="ro-RO" dirty="0"/>
              <a:t>C</a:t>
            </a:r>
            <a:r>
              <a:rPr lang="ro-RO" dirty="0" smtClean="0"/>
              <a:t>ontinuare</a:t>
            </a:r>
            <a:endParaRPr lang="en-US" dirty="0"/>
          </a:p>
        </p:txBody>
      </p:sp>
      <p:sp>
        <p:nvSpPr>
          <p:cNvPr id="3" name="Content Placeholder 2"/>
          <p:cNvSpPr>
            <a:spLocks noGrp="1"/>
          </p:cNvSpPr>
          <p:nvPr>
            <p:ph idx="1"/>
          </p:nvPr>
        </p:nvSpPr>
        <p:spPr>
          <a:xfrm>
            <a:off x="838200" y="1039091"/>
            <a:ext cx="10515600" cy="5137872"/>
          </a:xfrm>
        </p:spPr>
        <p:txBody>
          <a:bodyPr>
            <a:normAutofit lnSpcReduction="10000"/>
          </a:bodyPr>
          <a:lstStyle/>
          <a:p>
            <a:pPr algn="just"/>
            <a:r>
              <a:rPr lang="ro-RO" dirty="0" smtClean="0"/>
              <a:t>15748/3/2017—</a:t>
            </a:r>
            <a:r>
              <a:rPr lang="ro-RO" dirty="0" err="1" smtClean="0"/>
              <a:t>C2</a:t>
            </a:r>
            <a:r>
              <a:rPr lang="ro-RO" dirty="0" smtClean="0"/>
              <a:t> –au fost până în prezent două termene, al treilea fiind stabilit pentru 20.11.2017. </a:t>
            </a:r>
            <a:r>
              <a:rPr lang="ro-RO" dirty="0"/>
              <a:t>Părțile au solicitat conexarea dosarelor depuse la Consiliu, instanța nu s-a pronunțat până în prezent pe excepția conexității. </a:t>
            </a:r>
            <a:r>
              <a:rPr lang="ro-RO" dirty="0" smtClean="0"/>
              <a:t>Documentația administrativă a fost solicitată de la </a:t>
            </a:r>
            <a:r>
              <a:rPr lang="ro-RO" dirty="0" err="1" smtClean="0"/>
              <a:t>CNAIR</a:t>
            </a:r>
            <a:r>
              <a:rPr lang="ro-RO" dirty="0" smtClean="0"/>
              <a:t>.</a:t>
            </a:r>
            <a:endParaRPr lang="en-US" dirty="0" smtClean="0"/>
          </a:p>
          <a:p>
            <a:r>
              <a:rPr lang="ro-RO" dirty="0" smtClean="0"/>
              <a:t>Consiliul </a:t>
            </a:r>
            <a:r>
              <a:rPr lang="ro-RO" dirty="0" smtClean="0"/>
              <a:t>a pronunțat decizia nr. 2759/</a:t>
            </a:r>
            <a:r>
              <a:rPr lang="ro-RO" dirty="0" err="1" smtClean="0"/>
              <a:t>C5</a:t>
            </a:r>
            <a:r>
              <a:rPr lang="ro-RO" dirty="0" smtClean="0"/>
              <a:t>/1396, 3627/20.10.2017 cu privire la lotul 3, în legătură cu care instanța s-a pronunțat în cadrul dosarului nr. 15761/3/2017, restul loturilor rămânând suspendate. </a:t>
            </a:r>
          </a:p>
          <a:p>
            <a:pPr marL="0" indent="0">
              <a:buNone/>
            </a:pPr>
            <a:r>
              <a:rPr lang="ro-RO" dirty="0" smtClean="0"/>
              <a:t>Se poate observa că instanța nu și-a conexat propriile cauze, considerând că, fiecare vizând alt lot, nu </a:t>
            </a:r>
            <a:r>
              <a:rPr lang="ro-RO" dirty="0" smtClean="0"/>
              <a:t>au ca obiect </a:t>
            </a:r>
            <a:r>
              <a:rPr lang="ro-RO" dirty="0" smtClean="0"/>
              <a:t>același act. Niciunul din completele de judecată nu a solicitat </a:t>
            </a:r>
            <a:r>
              <a:rPr lang="ro-RO" dirty="0" smtClean="0"/>
              <a:t>până în prezent, în </a:t>
            </a:r>
            <a:r>
              <a:rPr lang="ro-RO" dirty="0" smtClean="0"/>
              <a:t>vederea </a:t>
            </a:r>
            <a:r>
              <a:rPr lang="ro-RO" dirty="0" smtClean="0"/>
              <a:t>conexării,  </a:t>
            </a:r>
            <a:r>
              <a:rPr lang="ro-RO" dirty="0" smtClean="0"/>
              <a:t>dosarele de la Consiliu, deși vizau aceleași loturi cu care erau învestite. </a:t>
            </a:r>
            <a:endParaRPr lang="en-US" dirty="0"/>
          </a:p>
        </p:txBody>
      </p:sp>
    </p:spTree>
    <p:extLst>
      <p:ext uri="{BB962C8B-B14F-4D97-AF65-F5344CB8AC3E}">
        <p14:creationId xmlns:p14="http://schemas.microsoft.com/office/powerpoint/2010/main" val="33929113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77875"/>
          </a:xfrm>
        </p:spPr>
        <p:txBody>
          <a:bodyPr/>
          <a:lstStyle/>
          <a:p>
            <a:r>
              <a:rPr lang="ro-RO" dirty="0" smtClean="0"/>
              <a:t>Conexarea dosarelor la Consiliu</a:t>
            </a:r>
            <a:endParaRPr lang="en-US" dirty="0"/>
          </a:p>
        </p:txBody>
      </p:sp>
      <p:sp>
        <p:nvSpPr>
          <p:cNvPr id="3" name="Content Placeholder 2"/>
          <p:cNvSpPr>
            <a:spLocks noGrp="1"/>
          </p:cNvSpPr>
          <p:nvPr>
            <p:ph idx="1"/>
          </p:nvPr>
        </p:nvSpPr>
        <p:spPr>
          <a:xfrm>
            <a:off x="838200" y="1143000"/>
            <a:ext cx="10515600" cy="5033963"/>
          </a:xfrm>
        </p:spPr>
        <p:txBody>
          <a:bodyPr/>
          <a:lstStyle/>
          <a:p>
            <a:r>
              <a:rPr lang="en-US" dirty="0"/>
              <a:t> </a:t>
            </a:r>
            <a:r>
              <a:rPr lang="en-US" b="1" dirty="0"/>
              <a:t>Art. </a:t>
            </a:r>
            <a:r>
              <a:rPr lang="en-US" b="1" dirty="0" smtClean="0"/>
              <a:t>17</a:t>
            </a:r>
            <a:r>
              <a:rPr lang="ro-RO" b="1" dirty="0" smtClean="0"/>
              <a:t> din Legea nr. 101/2016</a:t>
            </a:r>
            <a:r>
              <a:rPr lang="en-US" dirty="0"/>
              <a:t>   </a:t>
            </a:r>
            <a:r>
              <a:rPr lang="en-US" b="1" dirty="0"/>
              <a:t>(1)</a:t>
            </a:r>
            <a:r>
              <a:rPr lang="en-US" dirty="0"/>
              <a:t> </a:t>
            </a:r>
            <a:r>
              <a:rPr lang="en-US" dirty="0" err="1"/>
              <a:t>Pentru</a:t>
            </a:r>
            <a:r>
              <a:rPr lang="en-US" dirty="0"/>
              <a:t> a se </a:t>
            </a:r>
            <a:r>
              <a:rPr lang="en-US" dirty="0" err="1"/>
              <a:t>asigura</a:t>
            </a:r>
            <a:r>
              <a:rPr lang="en-US" dirty="0"/>
              <a:t> </a:t>
            </a:r>
            <a:r>
              <a:rPr lang="en-US" dirty="0" err="1"/>
              <a:t>pronunţarea</a:t>
            </a:r>
            <a:r>
              <a:rPr lang="en-US" dirty="0"/>
              <a:t> </a:t>
            </a:r>
            <a:r>
              <a:rPr lang="en-US" dirty="0" err="1"/>
              <a:t>unei</a:t>
            </a:r>
            <a:r>
              <a:rPr lang="en-US" dirty="0"/>
              <a:t> </a:t>
            </a:r>
            <a:r>
              <a:rPr lang="en-US" dirty="0" err="1"/>
              <a:t>soluţii</a:t>
            </a:r>
            <a:r>
              <a:rPr lang="en-US" dirty="0"/>
              <a:t> </a:t>
            </a:r>
            <a:r>
              <a:rPr lang="en-US" dirty="0" err="1"/>
              <a:t>unitare</a:t>
            </a:r>
            <a:r>
              <a:rPr lang="en-US" dirty="0"/>
              <a:t>, </a:t>
            </a:r>
            <a:r>
              <a:rPr lang="en-US" dirty="0" err="1"/>
              <a:t>contestaţiile</a:t>
            </a:r>
            <a:r>
              <a:rPr lang="en-US" dirty="0"/>
              <a:t> formulate </a:t>
            </a:r>
            <a:r>
              <a:rPr lang="en-US" dirty="0" err="1"/>
              <a:t>în</a:t>
            </a:r>
            <a:r>
              <a:rPr lang="en-US" dirty="0"/>
              <a:t> </a:t>
            </a:r>
            <a:r>
              <a:rPr lang="en-US" dirty="0" err="1"/>
              <a:t>cadrul</a:t>
            </a:r>
            <a:r>
              <a:rPr lang="en-US" dirty="0"/>
              <a:t> </a:t>
            </a:r>
            <a:r>
              <a:rPr lang="en-US" dirty="0" err="1"/>
              <a:t>aceleiaşi</a:t>
            </a:r>
            <a:r>
              <a:rPr lang="en-US" dirty="0"/>
              <a:t> </a:t>
            </a:r>
            <a:r>
              <a:rPr lang="en-US" dirty="0" err="1"/>
              <a:t>proceduri</a:t>
            </a:r>
            <a:r>
              <a:rPr lang="en-US" dirty="0"/>
              <a:t> de </a:t>
            </a:r>
            <a:r>
              <a:rPr lang="en-US" dirty="0" err="1"/>
              <a:t>atribuire</a:t>
            </a:r>
            <a:r>
              <a:rPr lang="en-US" dirty="0"/>
              <a:t> se </a:t>
            </a:r>
            <a:r>
              <a:rPr lang="en-US" dirty="0" err="1"/>
              <a:t>soluţionează</a:t>
            </a:r>
            <a:r>
              <a:rPr lang="en-US" dirty="0"/>
              <a:t> </a:t>
            </a:r>
            <a:r>
              <a:rPr lang="en-US" dirty="0" err="1"/>
              <a:t>astfel</a:t>
            </a:r>
            <a:r>
              <a:rPr lang="en-US" dirty="0"/>
              <a:t>: </a:t>
            </a:r>
          </a:p>
          <a:p>
            <a:r>
              <a:rPr lang="en-US" dirty="0"/>
              <a:t>   </a:t>
            </a:r>
            <a:r>
              <a:rPr lang="en-US" b="1" dirty="0"/>
              <a:t>a)</a:t>
            </a:r>
            <a:r>
              <a:rPr lang="en-US" dirty="0"/>
              <a:t> </a:t>
            </a:r>
            <a:r>
              <a:rPr lang="en-US" dirty="0" err="1"/>
              <a:t>în</a:t>
            </a:r>
            <a:r>
              <a:rPr lang="en-US" dirty="0"/>
              <a:t> </a:t>
            </a:r>
            <a:r>
              <a:rPr lang="en-US" dirty="0" err="1"/>
              <a:t>etapa</a:t>
            </a:r>
            <a:r>
              <a:rPr lang="en-US" dirty="0"/>
              <a:t> de </a:t>
            </a:r>
            <a:r>
              <a:rPr lang="en-US" dirty="0" err="1"/>
              <a:t>până</a:t>
            </a:r>
            <a:r>
              <a:rPr lang="en-US" dirty="0"/>
              <a:t> la data </a:t>
            </a:r>
            <a:r>
              <a:rPr lang="en-US" dirty="0" err="1"/>
              <a:t>deschiderii</a:t>
            </a:r>
            <a:r>
              <a:rPr lang="en-US" dirty="0"/>
              <a:t> </a:t>
            </a:r>
            <a:r>
              <a:rPr lang="en-US" dirty="0" err="1"/>
              <a:t>ofertelor</a:t>
            </a:r>
            <a:r>
              <a:rPr lang="en-US" dirty="0"/>
              <a:t>, </a:t>
            </a:r>
            <a:r>
              <a:rPr lang="en-US" dirty="0" err="1"/>
              <a:t>sunt</a:t>
            </a:r>
            <a:r>
              <a:rPr lang="en-US" dirty="0"/>
              <a:t> </a:t>
            </a:r>
            <a:r>
              <a:rPr lang="en-US" dirty="0" err="1"/>
              <a:t>soluţionate</a:t>
            </a:r>
            <a:r>
              <a:rPr lang="en-US" dirty="0"/>
              <a:t> de </a:t>
            </a:r>
            <a:r>
              <a:rPr lang="en-US" dirty="0" err="1"/>
              <a:t>acelaşi</a:t>
            </a:r>
            <a:r>
              <a:rPr lang="en-US" dirty="0"/>
              <a:t> </a:t>
            </a:r>
            <a:r>
              <a:rPr lang="en-US" dirty="0" err="1"/>
              <a:t>complet</a:t>
            </a:r>
            <a:r>
              <a:rPr lang="en-US" dirty="0"/>
              <a:t>; </a:t>
            </a:r>
          </a:p>
          <a:p>
            <a:r>
              <a:rPr lang="en-US" dirty="0"/>
              <a:t>   </a:t>
            </a:r>
            <a:r>
              <a:rPr lang="en-US" b="1" dirty="0"/>
              <a:t>b)</a:t>
            </a:r>
            <a:r>
              <a:rPr lang="en-US" dirty="0"/>
              <a:t> </a:t>
            </a:r>
            <a:r>
              <a:rPr lang="en-US" dirty="0" err="1"/>
              <a:t>în</a:t>
            </a:r>
            <a:r>
              <a:rPr lang="en-US" dirty="0"/>
              <a:t> </a:t>
            </a:r>
            <a:r>
              <a:rPr lang="en-US" dirty="0" err="1"/>
              <a:t>etapa</a:t>
            </a:r>
            <a:r>
              <a:rPr lang="en-US" dirty="0"/>
              <a:t> de </a:t>
            </a:r>
            <a:r>
              <a:rPr lang="en-US" dirty="0" err="1"/>
              <a:t>după</a:t>
            </a:r>
            <a:r>
              <a:rPr lang="en-US" dirty="0"/>
              <a:t> data </a:t>
            </a:r>
            <a:r>
              <a:rPr lang="en-US" dirty="0" err="1"/>
              <a:t>deschiderii</a:t>
            </a:r>
            <a:r>
              <a:rPr lang="en-US" dirty="0"/>
              <a:t> </a:t>
            </a:r>
            <a:r>
              <a:rPr lang="en-US" dirty="0" err="1"/>
              <a:t>ofertelor</a:t>
            </a:r>
            <a:r>
              <a:rPr lang="en-US" dirty="0"/>
              <a:t>, </a:t>
            </a:r>
            <a:r>
              <a:rPr lang="en-US" dirty="0" err="1"/>
              <a:t>sunt</a:t>
            </a:r>
            <a:r>
              <a:rPr lang="en-US" dirty="0"/>
              <a:t> </a:t>
            </a:r>
            <a:r>
              <a:rPr lang="en-US" dirty="0" err="1"/>
              <a:t>soluţionate</a:t>
            </a:r>
            <a:r>
              <a:rPr lang="en-US" dirty="0"/>
              <a:t> de </a:t>
            </a:r>
            <a:r>
              <a:rPr lang="en-US" dirty="0" err="1"/>
              <a:t>acelaşi</a:t>
            </a:r>
            <a:r>
              <a:rPr lang="en-US" dirty="0"/>
              <a:t> </a:t>
            </a:r>
            <a:r>
              <a:rPr lang="en-US" dirty="0" err="1"/>
              <a:t>complet</a:t>
            </a:r>
            <a:r>
              <a:rPr lang="en-US" dirty="0"/>
              <a:t>, </a:t>
            </a:r>
            <a:r>
              <a:rPr lang="en-US" dirty="0" err="1"/>
              <a:t>altul</a:t>
            </a:r>
            <a:r>
              <a:rPr lang="en-US" dirty="0"/>
              <a:t> </a:t>
            </a:r>
            <a:r>
              <a:rPr lang="en-US" dirty="0" err="1"/>
              <a:t>decât</a:t>
            </a:r>
            <a:r>
              <a:rPr lang="en-US" dirty="0"/>
              <a:t> </a:t>
            </a:r>
            <a:r>
              <a:rPr lang="en-US" dirty="0" err="1"/>
              <a:t>cel</a:t>
            </a:r>
            <a:r>
              <a:rPr lang="en-US" dirty="0"/>
              <a:t> </a:t>
            </a:r>
            <a:r>
              <a:rPr lang="en-US" dirty="0" err="1"/>
              <a:t>prevăzut</a:t>
            </a:r>
            <a:r>
              <a:rPr lang="en-US" dirty="0"/>
              <a:t> la lit. a). </a:t>
            </a:r>
          </a:p>
          <a:p>
            <a:r>
              <a:rPr lang="en-US" dirty="0"/>
              <a:t>   </a:t>
            </a:r>
            <a:r>
              <a:rPr lang="en-US" b="1" dirty="0"/>
              <a:t>(2)</a:t>
            </a:r>
            <a:r>
              <a:rPr lang="en-US" dirty="0"/>
              <a:t> </a:t>
            </a:r>
            <a:r>
              <a:rPr lang="en-US" dirty="0" err="1"/>
              <a:t>În</a:t>
            </a:r>
            <a:r>
              <a:rPr lang="en-US" dirty="0"/>
              <a:t> </a:t>
            </a:r>
            <a:r>
              <a:rPr lang="en-US" dirty="0" err="1"/>
              <a:t>fiecare</a:t>
            </a:r>
            <a:r>
              <a:rPr lang="en-US" dirty="0"/>
              <a:t> </a:t>
            </a:r>
            <a:r>
              <a:rPr lang="en-US" dirty="0" err="1"/>
              <a:t>etapă</a:t>
            </a:r>
            <a:r>
              <a:rPr lang="en-US" dirty="0"/>
              <a:t>, </a:t>
            </a:r>
            <a:r>
              <a:rPr lang="en-US" dirty="0" err="1"/>
              <a:t>contestaţiile</a:t>
            </a:r>
            <a:r>
              <a:rPr lang="en-US" dirty="0"/>
              <a:t> formulate </a:t>
            </a:r>
            <a:r>
              <a:rPr lang="en-US" dirty="0" err="1"/>
              <a:t>în</a:t>
            </a:r>
            <a:r>
              <a:rPr lang="en-US" dirty="0"/>
              <a:t> </a:t>
            </a:r>
            <a:r>
              <a:rPr lang="en-US" dirty="0" err="1"/>
              <a:t>cadrul</a:t>
            </a:r>
            <a:r>
              <a:rPr lang="en-US" dirty="0"/>
              <a:t> </a:t>
            </a:r>
            <a:r>
              <a:rPr lang="en-US" dirty="0" err="1"/>
              <a:t>aceleiaşi</a:t>
            </a:r>
            <a:r>
              <a:rPr lang="en-US" dirty="0"/>
              <a:t> </a:t>
            </a:r>
            <a:r>
              <a:rPr lang="en-US" dirty="0" err="1"/>
              <a:t>proceduri</a:t>
            </a:r>
            <a:r>
              <a:rPr lang="en-US" dirty="0"/>
              <a:t> </a:t>
            </a:r>
            <a:r>
              <a:rPr lang="en-US" dirty="0" err="1"/>
              <a:t>sunt</a:t>
            </a:r>
            <a:r>
              <a:rPr lang="en-US" dirty="0"/>
              <a:t> </a:t>
            </a:r>
            <a:r>
              <a:rPr lang="en-US" dirty="0" err="1"/>
              <a:t>conexate</a:t>
            </a:r>
            <a:r>
              <a:rPr lang="en-US" dirty="0"/>
              <a:t>. </a:t>
            </a:r>
          </a:p>
        </p:txBody>
      </p:sp>
    </p:spTree>
    <p:extLst>
      <p:ext uri="{BB962C8B-B14F-4D97-AF65-F5344CB8AC3E}">
        <p14:creationId xmlns:p14="http://schemas.microsoft.com/office/powerpoint/2010/main" val="23388350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364</TotalTime>
  <Words>1093</Words>
  <Application>Microsoft Office PowerPoint</Application>
  <PresentationFormat>Widescreen</PresentationFormat>
  <Paragraphs>56</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Office Theme</vt:lpstr>
      <vt:lpstr>Interpretarea art. 4 alin. (3) și (4) din Legea nr. 101/2016, respectiv competența de soluționare a cauzelor și necesitatea conexării lor. </vt:lpstr>
      <vt:lpstr>Temei de drept:</vt:lpstr>
      <vt:lpstr>Ce înseamnă expresia ,,acelaşi act al autorităţii contractante’’ din cadrul alin. (3)?</vt:lpstr>
      <vt:lpstr>Probleme practice: </vt:lpstr>
      <vt:lpstr>Probleme practice</vt:lpstr>
      <vt:lpstr>PowerPoint Presentation</vt:lpstr>
      <vt:lpstr>Stadiu dosar instanță</vt:lpstr>
      <vt:lpstr>Continuare</vt:lpstr>
      <vt:lpstr>Conexarea dosarelor la Consiliu</vt:lpstr>
      <vt:lpstr>Opinie în dezbatere</vt:lpstr>
      <vt:lpstr>Exemplul 2</vt:lpstr>
      <vt:lpstr>Exemplul 3</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Interpretarea art. 4 alin. (3) și (4) din Legea nr. 101/2016, respectiv competența de soluționare a cauzelor și necesitatea conexării lor.</dc:title>
  <dc:creator>Doina Enita</dc:creator>
  <cp:lastModifiedBy>Doina Enita</cp:lastModifiedBy>
  <cp:revision>29</cp:revision>
  <dcterms:created xsi:type="dcterms:W3CDTF">2017-10-25T12:06:35Z</dcterms:created>
  <dcterms:modified xsi:type="dcterms:W3CDTF">2017-10-26T12:52:05Z</dcterms:modified>
</cp:coreProperties>
</file>