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5" r:id="rId3"/>
    <p:sldId id="266" r:id="rId4"/>
    <p:sldId id="267" r:id="rId5"/>
    <p:sldId id="276" r:id="rId6"/>
    <p:sldId id="260" r:id="rId7"/>
    <p:sldId id="261" r:id="rId8"/>
    <p:sldId id="277" r:id="rId9"/>
    <p:sldId id="278" r:id="rId10"/>
    <p:sldId id="279" r:id="rId11"/>
    <p:sldId id="272" r:id="rId12"/>
    <p:sldId id="280" r:id="rId13"/>
    <p:sldId id="274" r:id="rId14"/>
    <p:sldId id="281" r:id="rId15"/>
    <p:sldId id="275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8262AB-24E7-4161-8A50-1FFA8D596E85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B8CDF5-A01A-4E65-80A3-4096309AA110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CONSILIUL </a:t>
          </a:r>
        </a:p>
        <a:p>
          <a:r>
            <a:rPr lang="en-US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CONCUREN</a:t>
          </a:r>
          <a:r>
            <a:rPr lang="ro-RO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ŢEI</a:t>
          </a:r>
          <a:endParaRPr lang="en-US" sz="18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9B0AE25-370E-4F64-9D07-6E4F685C8E64}" type="parTrans" cxnId="{F2B0E3A9-4182-45F0-BB36-B6F0B552DDB3}">
      <dgm:prSet/>
      <dgm:spPr/>
      <dgm:t>
        <a:bodyPr/>
        <a:lstStyle/>
        <a:p>
          <a:endParaRPr lang="en-US"/>
        </a:p>
      </dgm:t>
    </dgm:pt>
    <dgm:pt modelId="{CDF48ADA-13A7-4B83-A60B-DA391DE979A5}" type="sibTrans" cxnId="{F2B0E3A9-4182-45F0-BB36-B6F0B552DDB3}">
      <dgm:prSet/>
      <dgm:spPr/>
      <dgm:t>
        <a:bodyPr/>
        <a:lstStyle/>
        <a:p>
          <a:endParaRPr lang="en-US"/>
        </a:p>
      </dgm:t>
    </dgm:pt>
    <dgm:pt modelId="{C0EFA328-C21D-40B3-A3AB-A6A3CD5EB8F1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o-RO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D.L.A.F.</a:t>
          </a:r>
          <a:endParaRPr lang="en-US" sz="1600" b="1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>
            <a:solidFill>
              <a:schemeClr val="tx1"/>
            </a:solidFill>
            <a:latin typeface="Arial" charset="0"/>
            <a:ea typeface="+mn-ea"/>
            <a:cs typeface="+mn-cs"/>
          </a:endParaRPr>
        </a:p>
      </dgm:t>
    </dgm:pt>
    <dgm:pt modelId="{E52C4592-5BA2-4454-A73F-CC42F816582C}" type="parTrans" cxnId="{3660FDF6-CDF5-4B30-9073-EDDB9A15D87B}">
      <dgm:prSet/>
      <dgm:spPr/>
      <dgm:t>
        <a:bodyPr/>
        <a:lstStyle/>
        <a:p>
          <a:endParaRPr lang="en-US"/>
        </a:p>
      </dgm:t>
    </dgm:pt>
    <dgm:pt modelId="{8BB344A3-E146-42DE-AD29-9D311FFE38BF}" type="sibTrans" cxnId="{3660FDF6-CDF5-4B30-9073-EDDB9A15D87B}">
      <dgm:prSet/>
      <dgm:spPr/>
      <dgm:t>
        <a:bodyPr/>
        <a:lstStyle/>
        <a:p>
          <a:endParaRPr lang="en-US"/>
        </a:p>
      </dgm:t>
    </dgm:pt>
    <dgm:pt modelId="{0EDA1C04-BD1F-4151-B7AA-01C2DC0CC5F2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o-RO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CURTEA DE CONTURI</a:t>
          </a:r>
          <a:endParaRPr lang="en-US" sz="16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22B8AE-540A-4C7C-A66D-2272053ECA97}" type="parTrans" cxnId="{A3D05F91-8ADB-486C-8394-31CED8E9D8E5}">
      <dgm:prSet/>
      <dgm:spPr/>
      <dgm:t>
        <a:bodyPr/>
        <a:lstStyle/>
        <a:p>
          <a:endParaRPr lang="en-US"/>
        </a:p>
      </dgm:t>
    </dgm:pt>
    <dgm:pt modelId="{4B56346A-D6C6-43F2-BA5E-4FA55111873C}" type="sibTrans" cxnId="{A3D05F91-8ADB-486C-8394-31CED8E9D8E5}">
      <dgm:prSet/>
      <dgm:spPr/>
      <dgm:t>
        <a:bodyPr/>
        <a:lstStyle/>
        <a:p>
          <a:endParaRPr lang="en-US"/>
        </a:p>
      </dgm:t>
    </dgm:pt>
    <dgm:pt modelId="{55F08D7B-30BF-497F-97DF-A3BC0E37F95B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D.N.A.</a:t>
          </a:r>
          <a:endParaRPr lang="en-US" sz="16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4DD310-D694-43AA-9604-3D57D9844B83}" type="parTrans" cxnId="{E8DB2EE4-7F92-4E03-AE71-878F798CA6A9}">
      <dgm:prSet/>
      <dgm:spPr/>
      <dgm:t>
        <a:bodyPr/>
        <a:lstStyle/>
        <a:p>
          <a:endParaRPr lang="en-US"/>
        </a:p>
      </dgm:t>
    </dgm:pt>
    <dgm:pt modelId="{6FB63B7D-1DB6-4A1D-8920-AEE91D2A6B2F}" type="sibTrans" cxnId="{E8DB2EE4-7F92-4E03-AE71-878F798CA6A9}">
      <dgm:prSet/>
      <dgm:spPr/>
      <dgm:t>
        <a:bodyPr/>
        <a:lstStyle/>
        <a:p>
          <a:endParaRPr lang="en-US"/>
        </a:p>
      </dgm:t>
    </dgm:pt>
    <dgm:pt modelId="{E3A4EC1A-9942-4393-9B1B-294B7276796D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o-RO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CORPUL DE CONTROL AL PRIMULUI MINISTRU</a:t>
          </a:r>
          <a:endParaRPr lang="en-US" sz="16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AE101F-05E3-4B67-899B-529E01228122}" type="parTrans" cxnId="{14261A6D-D7DA-4639-A42A-730A9D429D06}">
      <dgm:prSet/>
      <dgm:spPr/>
      <dgm:t>
        <a:bodyPr/>
        <a:lstStyle/>
        <a:p>
          <a:endParaRPr lang="en-US"/>
        </a:p>
      </dgm:t>
    </dgm:pt>
    <dgm:pt modelId="{83F5E9FB-0BAA-4184-B753-DA25FBEEC3C8}" type="sibTrans" cxnId="{14261A6D-D7DA-4639-A42A-730A9D429D06}">
      <dgm:prSet/>
      <dgm:spPr/>
      <dgm:t>
        <a:bodyPr/>
        <a:lstStyle/>
        <a:p>
          <a:endParaRPr lang="en-US"/>
        </a:p>
      </dgm:t>
    </dgm:pt>
    <dgm:pt modelId="{DBFF9107-B70F-4533-93C7-A34E2E625FAD}">
      <dgm:prSet phldrT="[Text]" phldr="1"/>
      <dgm:spPr/>
      <dgm:t>
        <a:bodyPr/>
        <a:lstStyle/>
        <a:p>
          <a:endParaRPr lang="en-US" dirty="0"/>
        </a:p>
      </dgm:t>
    </dgm:pt>
    <dgm:pt modelId="{73843536-D1D0-444A-9667-5AFFAC0E95D2}" type="parTrans" cxnId="{FCFC0653-A1FC-41B2-9533-90B68AF1BE55}">
      <dgm:prSet/>
      <dgm:spPr/>
      <dgm:t>
        <a:bodyPr/>
        <a:lstStyle/>
        <a:p>
          <a:endParaRPr lang="en-US"/>
        </a:p>
      </dgm:t>
    </dgm:pt>
    <dgm:pt modelId="{9AB45EBD-4358-46B1-8690-BB294F5A817B}" type="sibTrans" cxnId="{FCFC0653-A1FC-41B2-9533-90B68AF1BE55}">
      <dgm:prSet/>
      <dgm:spPr/>
      <dgm:t>
        <a:bodyPr/>
        <a:lstStyle/>
        <a:p>
          <a:endParaRPr lang="en-US"/>
        </a:p>
      </dgm:t>
    </dgm:pt>
    <dgm:pt modelId="{BB002588-AE39-4193-BFBC-695F4C924984}">
      <dgm:prSet phldrT="[Text]" phldr="1"/>
      <dgm:spPr/>
      <dgm:t>
        <a:bodyPr/>
        <a:lstStyle/>
        <a:p>
          <a:endParaRPr lang="en-US"/>
        </a:p>
      </dgm:t>
    </dgm:pt>
    <dgm:pt modelId="{A7B262CD-4905-497D-9B3A-FE52A604E729}" type="parTrans" cxnId="{0CA11231-1CB7-4037-B541-8D9B34F5EE11}">
      <dgm:prSet/>
      <dgm:spPr/>
      <dgm:t>
        <a:bodyPr/>
        <a:lstStyle/>
        <a:p>
          <a:endParaRPr lang="en-US"/>
        </a:p>
      </dgm:t>
    </dgm:pt>
    <dgm:pt modelId="{96158D18-CEF7-4C3F-9C55-B64113655FB4}" type="sibTrans" cxnId="{0CA11231-1CB7-4037-B541-8D9B34F5EE11}">
      <dgm:prSet/>
      <dgm:spPr/>
      <dgm:t>
        <a:bodyPr/>
        <a:lstStyle/>
        <a:p>
          <a:endParaRPr lang="en-US"/>
        </a:p>
      </dgm:t>
    </dgm:pt>
    <dgm:pt modelId="{3C3C64CE-5FD3-4A38-8BF2-B8DBA1448C84}">
      <dgm:prSet phldrT="[Text]" phldr="1"/>
      <dgm:spPr/>
      <dgm:t>
        <a:bodyPr/>
        <a:lstStyle/>
        <a:p>
          <a:endParaRPr lang="en-US"/>
        </a:p>
      </dgm:t>
    </dgm:pt>
    <dgm:pt modelId="{5B15F7C5-4061-4467-8305-CCDAEDB4F55E}" type="parTrans" cxnId="{56015D8C-413D-438F-B52F-3F625A460601}">
      <dgm:prSet/>
      <dgm:spPr/>
      <dgm:t>
        <a:bodyPr/>
        <a:lstStyle/>
        <a:p>
          <a:endParaRPr lang="en-US"/>
        </a:p>
      </dgm:t>
    </dgm:pt>
    <dgm:pt modelId="{7CE89D4C-46A5-4E22-B696-5AC546CE5B5A}" type="sibTrans" cxnId="{56015D8C-413D-438F-B52F-3F625A460601}">
      <dgm:prSet/>
      <dgm:spPr/>
      <dgm:t>
        <a:bodyPr/>
        <a:lstStyle/>
        <a:p>
          <a:endParaRPr lang="en-US"/>
        </a:p>
      </dgm:t>
    </dgm:pt>
    <dgm:pt modelId="{EEAEDB91-0D3C-4F00-AA68-F6CC939F44AF}">
      <dgm:prSet phldrT="[Text]"/>
      <dgm:spPr/>
      <dgm:t>
        <a:bodyPr/>
        <a:lstStyle/>
        <a:p>
          <a:endParaRPr lang="en-US"/>
        </a:p>
      </dgm:t>
    </dgm:pt>
    <dgm:pt modelId="{C999AD93-CF96-4BC5-9DB1-D37072C549EB}" type="parTrans" cxnId="{8BBA3B32-6D0E-45BC-A300-9BAF618C7964}">
      <dgm:prSet/>
      <dgm:spPr/>
      <dgm:t>
        <a:bodyPr/>
        <a:lstStyle/>
        <a:p>
          <a:endParaRPr lang="en-US"/>
        </a:p>
      </dgm:t>
    </dgm:pt>
    <dgm:pt modelId="{A3A7ACF0-4E88-4ACB-A054-6BD21BEB1C50}" type="sibTrans" cxnId="{8BBA3B32-6D0E-45BC-A300-9BAF618C7964}">
      <dgm:prSet/>
      <dgm:spPr/>
      <dgm:t>
        <a:bodyPr/>
        <a:lstStyle/>
        <a:p>
          <a:endParaRPr lang="en-US"/>
        </a:p>
      </dgm:t>
    </dgm:pt>
    <dgm:pt modelId="{2ADF407E-C3A8-447B-AEEB-7BA9E42BFF55}">
      <dgm:prSet phldrT="[Text]"/>
      <dgm:spPr/>
      <dgm:t>
        <a:bodyPr/>
        <a:lstStyle/>
        <a:p>
          <a:endParaRPr lang="en-US"/>
        </a:p>
      </dgm:t>
    </dgm:pt>
    <dgm:pt modelId="{0736325D-2C14-4878-A1DD-AC41BDF5CC05}" type="parTrans" cxnId="{F91EEADB-3EF1-48B6-8B20-7D9570775B92}">
      <dgm:prSet/>
      <dgm:spPr/>
      <dgm:t>
        <a:bodyPr/>
        <a:lstStyle/>
        <a:p>
          <a:endParaRPr lang="en-US"/>
        </a:p>
      </dgm:t>
    </dgm:pt>
    <dgm:pt modelId="{2E225E38-86A2-410C-A42F-E812590ACDE6}" type="sibTrans" cxnId="{F91EEADB-3EF1-48B6-8B20-7D9570775B92}">
      <dgm:prSet/>
      <dgm:spPr/>
      <dgm:t>
        <a:bodyPr/>
        <a:lstStyle/>
        <a:p>
          <a:endParaRPr lang="en-US"/>
        </a:p>
      </dgm:t>
    </dgm:pt>
    <dgm:pt modelId="{DDB2EE96-636F-49C2-9585-241881CD47DA}">
      <dgm:prSet/>
      <dgm:spPr/>
      <dgm:t>
        <a:bodyPr/>
        <a:lstStyle/>
        <a:p>
          <a:endParaRPr lang="en-US"/>
        </a:p>
      </dgm:t>
    </dgm:pt>
    <dgm:pt modelId="{435CE1DB-AF05-4251-9B80-55CC2C3B44C5}" type="parTrans" cxnId="{1B4E48EE-EE87-46E7-B72C-02E8A7C18EAA}">
      <dgm:prSet/>
      <dgm:spPr/>
      <dgm:t>
        <a:bodyPr/>
        <a:lstStyle/>
        <a:p>
          <a:endParaRPr lang="en-US"/>
        </a:p>
      </dgm:t>
    </dgm:pt>
    <dgm:pt modelId="{7BAEB7B9-28B0-4C9D-BEDC-A2E9A6B81C0A}" type="sibTrans" cxnId="{1B4E48EE-EE87-46E7-B72C-02E8A7C18EAA}">
      <dgm:prSet/>
      <dgm:spPr/>
      <dgm:t>
        <a:bodyPr/>
        <a:lstStyle/>
        <a:p>
          <a:endParaRPr lang="en-US"/>
        </a:p>
      </dgm:t>
    </dgm:pt>
    <dgm:pt modelId="{E5B6304B-9182-49B0-A4D0-B2FC262F36A3}" type="pres">
      <dgm:prSet presAssocID="{9A8262AB-24E7-4161-8A50-1FFA8D596E8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41F447-4E66-4EE8-A9D3-C1FCB9A85734}" type="pres">
      <dgm:prSet presAssocID="{46B8CDF5-A01A-4E65-80A3-4096309AA110}" presName="centerShape" presStyleLbl="node0" presStyleIdx="0" presStyleCnt="1" custScaleX="194429" custScaleY="120253" custLinFactNeighborX="3750" custLinFactNeighborY="-3438"/>
      <dgm:spPr/>
      <dgm:t>
        <a:bodyPr/>
        <a:lstStyle/>
        <a:p>
          <a:endParaRPr lang="en-US"/>
        </a:p>
      </dgm:t>
    </dgm:pt>
    <dgm:pt modelId="{4D917BB0-7B81-4C13-A730-67F67614C04E}" type="pres">
      <dgm:prSet presAssocID="{E52C4592-5BA2-4454-A73F-CC42F816582C}" presName="Name9" presStyleLbl="parChTrans1D2" presStyleIdx="0" presStyleCnt="4"/>
      <dgm:spPr/>
      <dgm:t>
        <a:bodyPr/>
        <a:lstStyle/>
        <a:p>
          <a:endParaRPr lang="en-US"/>
        </a:p>
      </dgm:t>
    </dgm:pt>
    <dgm:pt modelId="{2778B3D4-35C9-47CF-88B2-F9C02F483F2D}" type="pres">
      <dgm:prSet presAssocID="{E52C4592-5BA2-4454-A73F-CC42F816582C}" presName="connTx" presStyleLbl="parChTrans1D2" presStyleIdx="0" presStyleCnt="4"/>
      <dgm:spPr/>
      <dgm:t>
        <a:bodyPr/>
        <a:lstStyle/>
        <a:p>
          <a:endParaRPr lang="en-US"/>
        </a:p>
      </dgm:t>
    </dgm:pt>
    <dgm:pt modelId="{CF9B4ABA-C3D0-4A54-8204-9F8AD612CF64}" type="pres">
      <dgm:prSet presAssocID="{C0EFA328-C21D-40B3-A3AB-A6A3CD5EB8F1}" presName="node" presStyleLbl="node1" presStyleIdx="0" presStyleCnt="4" custScaleX="138945" custScaleY="70006" custRadScaleRad="98421" custRadScaleInc="-56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AA8E26-4505-40BF-BB9C-2011EB6AE39E}" type="pres">
      <dgm:prSet presAssocID="{2022B8AE-540A-4C7C-A66D-2272053ECA97}" presName="Name9" presStyleLbl="parChTrans1D2" presStyleIdx="1" presStyleCnt="4"/>
      <dgm:spPr/>
      <dgm:t>
        <a:bodyPr/>
        <a:lstStyle/>
        <a:p>
          <a:endParaRPr lang="en-US"/>
        </a:p>
      </dgm:t>
    </dgm:pt>
    <dgm:pt modelId="{761136A9-761A-4876-AA5D-6B0C422D5B43}" type="pres">
      <dgm:prSet presAssocID="{2022B8AE-540A-4C7C-A66D-2272053ECA97}" presName="connTx" presStyleLbl="parChTrans1D2" presStyleIdx="1" presStyleCnt="4"/>
      <dgm:spPr/>
      <dgm:t>
        <a:bodyPr/>
        <a:lstStyle/>
        <a:p>
          <a:endParaRPr lang="en-US"/>
        </a:p>
      </dgm:t>
    </dgm:pt>
    <dgm:pt modelId="{D5F6C042-422F-47BE-9040-2EB9E24C6754}" type="pres">
      <dgm:prSet presAssocID="{0EDA1C04-BD1F-4151-B7AA-01C2DC0CC5F2}" presName="node" presStyleLbl="node1" presStyleIdx="1" presStyleCnt="4" custScaleX="139788" custScaleY="97542" custRadScaleRad="167658" custRadScaleInc="-65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8278A4-55A4-4F70-896A-7E0F61A54502}" type="pres">
      <dgm:prSet presAssocID="{074DD310-D694-43AA-9604-3D57D9844B83}" presName="Name9" presStyleLbl="parChTrans1D2" presStyleIdx="2" presStyleCnt="4"/>
      <dgm:spPr/>
      <dgm:t>
        <a:bodyPr/>
        <a:lstStyle/>
        <a:p>
          <a:endParaRPr lang="en-US"/>
        </a:p>
      </dgm:t>
    </dgm:pt>
    <dgm:pt modelId="{8D74E133-BED5-4001-A148-0C2A705CB346}" type="pres">
      <dgm:prSet presAssocID="{074DD310-D694-43AA-9604-3D57D9844B83}" presName="connTx" presStyleLbl="parChTrans1D2" presStyleIdx="2" presStyleCnt="4"/>
      <dgm:spPr/>
      <dgm:t>
        <a:bodyPr/>
        <a:lstStyle/>
        <a:p>
          <a:endParaRPr lang="en-US"/>
        </a:p>
      </dgm:t>
    </dgm:pt>
    <dgm:pt modelId="{D4C2BFC0-82A8-4C3B-9CD7-13E76B260A57}" type="pres">
      <dgm:prSet presAssocID="{55F08D7B-30BF-497F-97DF-A3BC0E37F95B}" presName="node" presStyleLbl="node1" presStyleIdx="2" presStyleCnt="4" custScaleX="175827" custRadScaleRad="100070" custRadScaleInc="38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142A53-5F9A-49BF-9E16-8039138636E9}" type="pres">
      <dgm:prSet presAssocID="{19AE101F-05E3-4B67-899B-529E01228122}" presName="Name9" presStyleLbl="parChTrans1D2" presStyleIdx="3" presStyleCnt="4"/>
      <dgm:spPr/>
      <dgm:t>
        <a:bodyPr/>
        <a:lstStyle/>
        <a:p>
          <a:endParaRPr lang="en-US"/>
        </a:p>
      </dgm:t>
    </dgm:pt>
    <dgm:pt modelId="{ECD0A034-8F24-4963-B898-857837269E80}" type="pres">
      <dgm:prSet presAssocID="{19AE101F-05E3-4B67-899B-529E01228122}" presName="connTx" presStyleLbl="parChTrans1D2" presStyleIdx="3" presStyleCnt="4"/>
      <dgm:spPr/>
      <dgm:t>
        <a:bodyPr/>
        <a:lstStyle/>
        <a:p>
          <a:endParaRPr lang="en-US"/>
        </a:p>
      </dgm:t>
    </dgm:pt>
    <dgm:pt modelId="{04FF94E8-F2D9-41DB-A54A-89BA32E12CAD}" type="pres">
      <dgm:prSet presAssocID="{E3A4EC1A-9942-4393-9B1B-294B7276796D}" presName="node" presStyleLbl="node1" presStyleIdx="3" presStyleCnt="4" custScaleX="196624" custScaleY="108468" custRadScaleRad="168552" custRadScaleInc="70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0AB0FEE-C288-481C-AB9B-29D5BF318AD1}" type="presOf" srcId="{074DD310-D694-43AA-9604-3D57D9844B83}" destId="{908278A4-55A4-4F70-896A-7E0F61A54502}" srcOrd="0" destOrd="0" presId="urn:microsoft.com/office/officeart/2005/8/layout/radial1"/>
    <dgm:cxn modelId="{56015D8C-413D-438F-B52F-3F625A460601}" srcId="{9A8262AB-24E7-4161-8A50-1FFA8D596E85}" destId="{3C3C64CE-5FD3-4A38-8BF2-B8DBA1448C84}" srcOrd="4" destOrd="0" parTransId="{5B15F7C5-4061-4467-8305-CCDAEDB4F55E}" sibTransId="{7CE89D4C-46A5-4E22-B696-5AC546CE5B5A}"/>
    <dgm:cxn modelId="{35E9D3AD-A11B-40BF-AF11-AA492B8D1DFE}" type="presOf" srcId="{E3A4EC1A-9942-4393-9B1B-294B7276796D}" destId="{04FF94E8-F2D9-41DB-A54A-89BA32E12CAD}" srcOrd="0" destOrd="0" presId="urn:microsoft.com/office/officeart/2005/8/layout/radial1"/>
    <dgm:cxn modelId="{0CA11231-1CB7-4037-B541-8D9B34F5EE11}" srcId="{9A8262AB-24E7-4161-8A50-1FFA8D596E85}" destId="{BB002588-AE39-4193-BFBC-695F4C924984}" srcOrd="3" destOrd="0" parTransId="{A7B262CD-4905-497D-9B3A-FE52A604E729}" sibTransId="{96158D18-CEF7-4C3F-9C55-B64113655FB4}"/>
    <dgm:cxn modelId="{200252F4-8B1E-4512-ADA1-871318DEBAF2}" type="presOf" srcId="{E52C4592-5BA2-4454-A73F-CC42F816582C}" destId="{2778B3D4-35C9-47CF-88B2-F9C02F483F2D}" srcOrd="1" destOrd="0" presId="urn:microsoft.com/office/officeart/2005/8/layout/radial1"/>
    <dgm:cxn modelId="{14261A6D-D7DA-4639-A42A-730A9D429D06}" srcId="{46B8CDF5-A01A-4E65-80A3-4096309AA110}" destId="{E3A4EC1A-9942-4393-9B1B-294B7276796D}" srcOrd="3" destOrd="0" parTransId="{19AE101F-05E3-4B67-899B-529E01228122}" sibTransId="{83F5E9FB-0BAA-4184-B753-DA25FBEEC3C8}"/>
    <dgm:cxn modelId="{FCFC0653-A1FC-41B2-9533-90B68AF1BE55}" srcId="{9A8262AB-24E7-4161-8A50-1FFA8D596E85}" destId="{DBFF9107-B70F-4533-93C7-A34E2E625FAD}" srcOrd="2" destOrd="0" parTransId="{73843536-D1D0-444A-9667-5AFFAC0E95D2}" sibTransId="{9AB45EBD-4358-46B1-8690-BB294F5A817B}"/>
    <dgm:cxn modelId="{E673BAD6-16CB-4381-BC3E-575B3EFB7E3A}" type="presOf" srcId="{19AE101F-05E3-4B67-899B-529E01228122}" destId="{77142A53-5F9A-49BF-9E16-8039138636E9}" srcOrd="0" destOrd="0" presId="urn:microsoft.com/office/officeart/2005/8/layout/radial1"/>
    <dgm:cxn modelId="{1AA2C330-0904-4B3F-B781-0E76C0B39A43}" type="presOf" srcId="{C0EFA328-C21D-40B3-A3AB-A6A3CD5EB8F1}" destId="{CF9B4ABA-C3D0-4A54-8204-9F8AD612CF64}" srcOrd="0" destOrd="0" presId="urn:microsoft.com/office/officeart/2005/8/layout/radial1"/>
    <dgm:cxn modelId="{E8DB2EE4-7F92-4E03-AE71-878F798CA6A9}" srcId="{46B8CDF5-A01A-4E65-80A3-4096309AA110}" destId="{55F08D7B-30BF-497F-97DF-A3BC0E37F95B}" srcOrd="2" destOrd="0" parTransId="{074DD310-D694-43AA-9604-3D57D9844B83}" sibTransId="{6FB63B7D-1DB6-4A1D-8920-AEE91D2A6B2F}"/>
    <dgm:cxn modelId="{775219AF-2EE7-4829-8FE3-A63CCC4D3AC3}" type="presOf" srcId="{46B8CDF5-A01A-4E65-80A3-4096309AA110}" destId="{0841F447-4E66-4EE8-A9D3-C1FCB9A85734}" srcOrd="0" destOrd="0" presId="urn:microsoft.com/office/officeart/2005/8/layout/radial1"/>
    <dgm:cxn modelId="{1B4E48EE-EE87-46E7-B72C-02E8A7C18EAA}" srcId="{9A8262AB-24E7-4161-8A50-1FFA8D596E85}" destId="{DDB2EE96-636F-49C2-9585-241881CD47DA}" srcOrd="1" destOrd="0" parTransId="{435CE1DB-AF05-4251-9B80-55CC2C3B44C5}" sibTransId="{7BAEB7B9-28B0-4C9D-BEDC-A2E9A6B81C0A}"/>
    <dgm:cxn modelId="{ABEF8157-BB89-477F-B605-2E4B1F4C6EF7}" type="presOf" srcId="{55F08D7B-30BF-497F-97DF-A3BC0E37F95B}" destId="{D4C2BFC0-82A8-4C3B-9CD7-13E76B260A57}" srcOrd="0" destOrd="0" presId="urn:microsoft.com/office/officeart/2005/8/layout/radial1"/>
    <dgm:cxn modelId="{C7A42EBC-EC48-4D27-B5D7-29E7BBD862AD}" type="presOf" srcId="{2022B8AE-540A-4C7C-A66D-2272053ECA97}" destId="{5EAA8E26-4505-40BF-BB9C-2011EB6AE39E}" srcOrd="0" destOrd="0" presId="urn:microsoft.com/office/officeart/2005/8/layout/radial1"/>
    <dgm:cxn modelId="{EA0C7336-A130-4ADC-8985-4F9803981385}" type="presOf" srcId="{074DD310-D694-43AA-9604-3D57D9844B83}" destId="{8D74E133-BED5-4001-A148-0C2A705CB346}" srcOrd="1" destOrd="0" presId="urn:microsoft.com/office/officeart/2005/8/layout/radial1"/>
    <dgm:cxn modelId="{27E1E4EB-33E9-4735-B33B-373024E8FE31}" type="presOf" srcId="{2022B8AE-540A-4C7C-A66D-2272053ECA97}" destId="{761136A9-761A-4876-AA5D-6B0C422D5B43}" srcOrd="1" destOrd="0" presId="urn:microsoft.com/office/officeart/2005/8/layout/radial1"/>
    <dgm:cxn modelId="{F91EEADB-3EF1-48B6-8B20-7D9570775B92}" srcId="{9A8262AB-24E7-4161-8A50-1FFA8D596E85}" destId="{2ADF407E-C3A8-447B-AEEB-7BA9E42BFF55}" srcOrd="6" destOrd="0" parTransId="{0736325D-2C14-4878-A1DD-AC41BDF5CC05}" sibTransId="{2E225E38-86A2-410C-A42F-E812590ACDE6}"/>
    <dgm:cxn modelId="{A3DE8ACE-3307-48CA-B242-596630185D00}" type="presOf" srcId="{9A8262AB-24E7-4161-8A50-1FFA8D596E85}" destId="{E5B6304B-9182-49B0-A4D0-B2FC262F36A3}" srcOrd="0" destOrd="0" presId="urn:microsoft.com/office/officeart/2005/8/layout/radial1"/>
    <dgm:cxn modelId="{F2B0E3A9-4182-45F0-BB36-B6F0B552DDB3}" srcId="{9A8262AB-24E7-4161-8A50-1FFA8D596E85}" destId="{46B8CDF5-A01A-4E65-80A3-4096309AA110}" srcOrd="0" destOrd="0" parTransId="{69B0AE25-370E-4F64-9D07-6E4F685C8E64}" sibTransId="{CDF48ADA-13A7-4B83-A60B-DA391DE979A5}"/>
    <dgm:cxn modelId="{F22AE23E-AA3F-473E-89DF-BE0C05C3C086}" type="presOf" srcId="{0EDA1C04-BD1F-4151-B7AA-01C2DC0CC5F2}" destId="{D5F6C042-422F-47BE-9040-2EB9E24C6754}" srcOrd="0" destOrd="0" presId="urn:microsoft.com/office/officeart/2005/8/layout/radial1"/>
    <dgm:cxn modelId="{3660FDF6-CDF5-4B30-9073-EDDB9A15D87B}" srcId="{46B8CDF5-A01A-4E65-80A3-4096309AA110}" destId="{C0EFA328-C21D-40B3-A3AB-A6A3CD5EB8F1}" srcOrd="0" destOrd="0" parTransId="{E52C4592-5BA2-4454-A73F-CC42F816582C}" sibTransId="{8BB344A3-E146-42DE-AD29-9D311FFE38BF}"/>
    <dgm:cxn modelId="{8BBA3B32-6D0E-45BC-A300-9BAF618C7964}" srcId="{9A8262AB-24E7-4161-8A50-1FFA8D596E85}" destId="{EEAEDB91-0D3C-4F00-AA68-F6CC939F44AF}" srcOrd="5" destOrd="0" parTransId="{C999AD93-CF96-4BC5-9DB1-D37072C549EB}" sibTransId="{A3A7ACF0-4E88-4ACB-A054-6BD21BEB1C50}"/>
    <dgm:cxn modelId="{E3B4A4D7-FA5C-4452-8CBD-FB19A0B34F47}" type="presOf" srcId="{19AE101F-05E3-4B67-899B-529E01228122}" destId="{ECD0A034-8F24-4963-B898-857837269E80}" srcOrd="1" destOrd="0" presId="urn:microsoft.com/office/officeart/2005/8/layout/radial1"/>
    <dgm:cxn modelId="{7494024F-5DE1-4AB2-BF0C-E9AE57E79D32}" type="presOf" srcId="{E52C4592-5BA2-4454-A73F-CC42F816582C}" destId="{4D917BB0-7B81-4C13-A730-67F67614C04E}" srcOrd="0" destOrd="0" presId="urn:microsoft.com/office/officeart/2005/8/layout/radial1"/>
    <dgm:cxn modelId="{A3D05F91-8ADB-486C-8394-31CED8E9D8E5}" srcId="{46B8CDF5-A01A-4E65-80A3-4096309AA110}" destId="{0EDA1C04-BD1F-4151-B7AA-01C2DC0CC5F2}" srcOrd="1" destOrd="0" parTransId="{2022B8AE-540A-4C7C-A66D-2272053ECA97}" sibTransId="{4B56346A-D6C6-43F2-BA5E-4FA55111873C}"/>
    <dgm:cxn modelId="{D1B1D08E-D0DF-47EE-B9E4-61BCF01351F0}" type="presParOf" srcId="{E5B6304B-9182-49B0-A4D0-B2FC262F36A3}" destId="{0841F447-4E66-4EE8-A9D3-C1FCB9A85734}" srcOrd="0" destOrd="0" presId="urn:microsoft.com/office/officeart/2005/8/layout/radial1"/>
    <dgm:cxn modelId="{4A075B4D-3C74-49C3-9C5A-BA1058FBE70A}" type="presParOf" srcId="{E5B6304B-9182-49B0-A4D0-B2FC262F36A3}" destId="{4D917BB0-7B81-4C13-A730-67F67614C04E}" srcOrd="1" destOrd="0" presId="urn:microsoft.com/office/officeart/2005/8/layout/radial1"/>
    <dgm:cxn modelId="{968BE9C4-8993-4E9B-A13C-DDB409A0D803}" type="presParOf" srcId="{4D917BB0-7B81-4C13-A730-67F67614C04E}" destId="{2778B3D4-35C9-47CF-88B2-F9C02F483F2D}" srcOrd="0" destOrd="0" presId="urn:microsoft.com/office/officeart/2005/8/layout/radial1"/>
    <dgm:cxn modelId="{6969863A-3C4D-4332-A0B2-6942139C8333}" type="presParOf" srcId="{E5B6304B-9182-49B0-A4D0-B2FC262F36A3}" destId="{CF9B4ABA-C3D0-4A54-8204-9F8AD612CF64}" srcOrd="2" destOrd="0" presId="urn:microsoft.com/office/officeart/2005/8/layout/radial1"/>
    <dgm:cxn modelId="{BE110CB0-BB42-4683-8661-608B277A03CD}" type="presParOf" srcId="{E5B6304B-9182-49B0-A4D0-B2FC262F36A3}" destId="{5EAA8E26-4505-40BF-BB9C-2011EB6AE39E}" srcOrd="3" destOrd="0" presId="urn:microsoft.com/office/officeart/2005/8/layout/radial1"/>
    <dgm:cxn modelId="{D788DAC3-E429-4E5C-8DE2-F0ED302EA2AD}" type="presParOf" srcId="{5EAA8E26-4505-40BF-BB9C-2011EB6AE39E}" destId="{761136A9-761A-4876-AA5D-6B0C422D5B43}" srcOrd="0" destOrd="0" presId="urn:microsoft.com/office/officeart/2005/8/layout/radial1"/>
    <dgm:cxn modelId="{420B28EB-F84D-4764-B6D5-646EBB4C4A45}" type="presParOf" srcId="{E5B6304B-9182-49B0-A4D0-B2FC262F36A3}" destId="{D5F6C042-422F-47BE-9040-2EB9E24C6754}" srcOrd="4" destOrd="0" presId="urn:microsoft.com/office/officeart/2005/8/layout/radial1"/>
    <dgm:cxn modelId="{B6E877C8-2FCE-413F-9E4D-45E4002E6F08}" type="presParOf" srcId="{E5B6304B-9182-49B0-A4D0-B2FC262F36A3}" destId="{908278A4-55A4-4F70-896A-7E0F61A54502}" srcOrd="5" destOrd="0" presId="urn:microsoft.com/office/officeart/2005/8/layout/radial1"/>
    <dgm:cxn modelId="{4D10D43C-6031-4608-AB68-7FE16BD88392}" type="presParOf" srcId="{908278A4-55A4-4F70-896A-7E0F61A54502}" destId="{8D74E133-BED5-4001-A148-0C2A705CB346}" srcOrd="0" destOrd="0" presId="urn:microsoft.com/office/officeart/2005/8/layout/radial1"/>
    <dgm:cxn modelId="{3226220E-6780-4683-8E32-C2957DCA8315}" type="presParOf" srcId="{E5B6304B-9182-49B0-A4D0-B2FC262F36A3}" destId="{D4C2BFC0-82A8-4C3B-9CD7-13E76B260A57}" srcOrd="6" destOrd="0" presId="urn:microsoft.com/office/officeart/2005/8/layout/radial1"/>
    <dgm:cxn modelId="{75A84F82-B3DB-47E8-B85D-CA2B4FCB21E1}" type="presParOf" srcId="{E5B6304B-9182-49B0-A4D0-B2FC262F36A3}" destId="{77142A53-5F9A-49BF-9E16-8039138636E9}" srcOrd="7" destOrd="0" presId="urn:microsoft.com/office/officeart/2005/8/layout/radial1"/>
    <dgm:cxn modelId="{FE1AC98A-4DF9-4C76-BAB7-2C31FBBA4CF0}" type="presParOf" srcId="{77142A53-5F9A-49BF-9E16-8039138636E9}" destId="{ECD0A034-8F24-4963-B898-857837269E80}" srcOrd="0" destOrd="0" presId="urn:microsoft.com/office/officeart/2005/8/layout/radial1"/>
    <dgm:cxn modelId="{2287CC96-3917-406A-9286-92649BB475E6}" type="presParOf" srcId="{E5B6304B-9182-49B0-A4D0-B2FC262F36A3}" destId="{04FF94E8-F2D9-41DB-A54A-89BA32E12CA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41F447-4E66-4EE8-A9D3-C1FCB9A85734}">
      <dsp:nvSpPr>
        <dsp:cNvPr id="0" name=""/>
        <dsp:cNvSpPr/>
      </dsp:nvSpPr>
      <dsp:spPr>
        <a:xfrm>
          <a:off x="3106354" y="1423018"/>
          <a:ext cx="2632653" cy="1628278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CONSILIUL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CONCUREN</a:t>
          </a:r>
          <a:r>
            <a:rPr lang="ro-RO" sz="1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ŢEI</a:t>
          </a:r>
          <a:endParaRPr lang="en-US" sz="18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491897" y="1661474"/>
        <a:ext cx="1861567" cy="1151366"/>
      </dsp:txXfrm>
    </dsp:sp>
    <dsp:sp modelId="{4D917BB0-7B81-4C13-A730-67F67614C04E}">
      <dsp:nvSpPr>
        <dsp:cNvPr id="0" name=""/>
        <dsp:cNvSpPr/>
      </dsp:nvSpPr>
      <dsp:spPr>
        <a:xfrm rot="15756035">
          <a:off x="4131160" y="1247243"/>
          <a:ext cx="329788" cy="29736"/>
        </a:xfrm>
        <a:custGeom>
          <a:avLst/>
          <a:gdLst/>
          <a:ahLst/>
          <a:cxnLst/>
          <a:rect l="0" t="0" r="0" b="0"/>
          <a:pathLst>
            <a:path>
              <a:moveTo>
                <a:pt x="0" y="14868"/>
              </a:moveTo>
              <a:lnTo>
                <a:pt x="329788" y="148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4287810" y="1253866"/>
        <a:ext cx="16489" cy="16489"/>
      </dsp:txXfrm>
    </dsp:sp>
    <dsp:sp modelId="{CF9B4ABA-C3D0-4A54-8204-9F8AD612CF64}">
      <dsp:nvSpPr>
        <dsp:cNvPr id="0" name=""/>
        <dsp:cNvSpPr/>
      </dsp:nvSpPr>
      <dsp:spPr>
        <a:xfrm>
          <a:off x="3272710" y="151689"/>
          <a:ext cx="1881376" cy="947911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o-RO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D.L.A.F.</a:t>
          </a:r>
          <a:endParaRPr lang="en-US" sz="1600" b="1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>
            <a:solidFill>
              <a:schemeClr val="tx1"/>
            </a:solidFill>
            <a:latin typeface="Arial" charset="0"/>
            <a:ea typeface="+mn-ea"/>
            <a:cs typeface="+mn-cs"/>
          </a:endParaRPr>
        </a:p>
      </dsp:txBody>
      <dsp:txXfrm>
        <a:off x="3548231" y="290507"/>
        <a:ext cx="1330334" cy="670275"/>
      </dsp:txXfrm>
    </dsp:sp>
    <dsp:sp modelId="{5EAA8E26-4505-40BF-BB9C-2011EB6AE39E}">
      <dsp:nvSpPr>
        <dsp:cNvPr id="0" name=""/>
        <dsp:cNvSpPr/>
      </dsp:nvSpPr>
      <dsp:spPr>
        <a:xfrm rot="21563622">
          <a:off x="5738799" y="2205419"/>
          <a:ext cx="556091" cy="29736"/>
        </a:xfrm>
        <a:custGeom>
          <a:avLst/>
          <a:gdLst/>
          <a:ahLst/>
          <a:cxnLst/>
          <a:rect l="0" t="0" r="0" b="0"/>
          <a:pathLst>
            <a:path>
              <a:moveTo>
                <a:pt x="0" y="14868"/>
              </a:moveTo>
              <a:lnTo>
                <a:pt x="556091" y="148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002943" y="2206385"/>
        <a:ext cx="27804" cy="27804"/>
      </dsp:txXfrm>
    </dsp:sp>
    <dsp:sp modelId="{D5F6C042-422F-47BE-9040-2EB9E24C6754}">
      <dsp:nvSpPr>
        <dsp:cNvPr id="0" name=""/>
        <dsp:cNvSpPr/>
      </dsp:nvSpPr>
      <dsp:spPr>
        <a:xfrm>
          <a:off x="6294767" y="1546951"/>
          <a:ext cx="1892790" cy="1320761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6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CURTEA DE CONTURI</a:t>
          </a:r>
          <a:endParaRPr lang="en-US" sz="16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571960" y="1740372"/>
        <a:ext cx="1338404" cy="933919"/>
      </dsp:txXfrm>
    </dsp:sp>
    <dsp:sp modelId="{908278A4-55A4-4F70-896A-7E0F61A54502}">
      <dsp:nvSpPr>
        <dsp:cNvPr id="0" name=""/>
        <dsp:cNvSpPr/>
      </dsp:nvSpPr>
      <dsp:spPr>
        <a:xfrm rot="5737746">
          <a:off x="4124538" y="3232532"/>
          <a:ext cx="397139" cy="29736"/>
        </a:xfrm>
        <a:custGeom>
          <a:avLst/>
          <a:gdLst/>
          <a:ahLst/>
          <a:cxnLst/>
          <a:rect l="0" t="0" r="0" b="0"/>
          <a:pathLst>
            <a:path>
              <a:moveTo>
                <a:pt x="0" y="14868"/>
              </a:moveTo>
              <a:lnTo>
                <a:pt x="397139" y="148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4313179" y="3237472"/>
        <a:ext cx="19856" cy="19856"/>
      </dsp:txXfrm>
    </dsp:sp>
    <dsp:sp modelId="{D4C2BFC0-82A8-4C3B-9CD7-13E76B260A57}">
      <dsp:nvSpPr>
        <dsp:cNvPr id="0" name=""/>
        <dsp:cNvSpPr/>
      </dsp:nvSpPr>
      <dsp:spPr>
        <a:xfrm>
          <a:off x="3046618" y="3443951"/>
          <a:ext cx="2380774" cy="1354043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D.N.A.</a:t>
          </a:r>
          <a:endParaRPr lang="en-US" sz="16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95274" y="3642246"/>
        <a:ext cx="1683462" cy="957453"/>
      </dsp:txXfrm>
    </dsp:sp>
    <dsp:sp modelId="{77142A53-5F9A-49BF-9E16-8039138636E9}">
      <dsp:nvSpPr>
        <dsp:cNvPr id="0" name=""/>
        <dsp:cNvSpPr/>
      </dsp:nvSpPr>
      <dsp:spPr>
        <a:xfrm rot="10847840">
          <a:off x="2661929" y="2200880"/>
          <a:ext cx="444779" cy="29736"/>
        </a:xfrm>
        <a:custGeom>
          <a:avLst/>
          <a:gdLst/>
          <a:ahLst/>
          <a:cxnLst/>
          <a:rect l="0" t="0" r="0" b="0"/>
          <a:pathLst>
            <a:path>
              <a:moveTo>
                <a:pt x="0" y="14868"/>
              </a:moveTo>
              <a:lnTo>
                <a:pt x="444779" y="148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873200" y="2204629"/>
        <a:ext cx="22238" cy="22238"/>
      </dsp:txXfrm>
    </dsp:sp>
    <dsp:sp modelId="{04FF94E8-F2D9-41DB-A54A-89BA32E12CAD}">
      <dsp:nvSpPr>
        <dsp:cNvPr id="0" name=""/>
        <dsp:cNvSpPr/>
      </dsp:nvSpPr>
      <dsp:spPr>
        <a:xfrm>
          <a:off x="0" y="1459781"/>
          <a:ext cx="2662374" cy="1468704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6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CORPUL DE CONTROL AL PRIMULUI MINISTRU</a:t>
          </a:r>
          <a:endParaRPr lang="en-US" sz="16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9896" y="1674868"/>
        <a:ext cx="1882582" cy="10385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7FC8C-32F9-4BA6-8B89-6D55656E51FE}" type="datetimeFigureOut">
              <a:rPr lang="en-US" smtClean="0"/>
              <a:t>10/27/2017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570F8-59AB-424C-A4A6-6EE4E1A93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859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82CEA-0F31-4904-9C59-FC9A9F525733}" type="datetime1">
              <a:rPr lang="en-US" smtClean="0"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26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9BE3C-5B64-4463-82E1-FF0E7015804C}" type="datetime1">
              <a:rPr lang="en-US" smtClean="0"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360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3B08D-4EE5-44C3-9EB3-B1E671DD15B2}" type="datetime1">
              <a:rPr lang="en-US" smtClean="0"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383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59C-264D-4BFE-809F-89B0A79F2B9A}" type="datetime1">
              <a:rPr lang="en-US" smtClean="0"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826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2636-B738-4EDA-96C2-C024A01D3CB9}" type="datetime1">
              <a:rPr lang="en-US" smtClean="0"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181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45670-B6A0-4FFF-A606-82E1D14A2447}" type="datetime1">
              <a:rPr lang="en-US" smtClean="0"/>
              <a:t>10/27/2017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935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04B5-4678-4DB5-9A9E-53BE7E9E0833}" type="datetime1">
              <a:rPr lang="en-US" smtClean="0"/>
              <a:t>10/27/2017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97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41E7-69CE-494F-8C93-52C7C476D2CC}" type="datetime1">
              <a:rPr lang="en-US" smtClean="0"/>
              <a:t>10/27/2017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094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123B3-7C8E-4070-B0DD-B28657607321}" type="datetime1">
              <a:rPr lang="en-US" smtClean="0"/>
              <a:t>10/27/2017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64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42F0F-F8B5-4FC4-A081-D4E70C714657}" type="datetime1">
              <a:rPr lang="en-US" smtClean="0"/>
              <a:t>10/27/2017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15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4E35-14A3-45B1-BF17-33C9C44DBE72}" type="datetime1">
              <a:rPr lang="en-US" smtClean="0"/>
              <a:t>10/27/2017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960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70BF9-B6AA-47A9-9C42-D1519CA181C2}" type="datetime1">
              <a:rPr lang="en-US" smtClean="0"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9742A-423B-4E1F-96E8-D42768D9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216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latin typeface="Arial"/>
                <a:ea typeface="Calibri"/>
              </a:rPr>
              <a:t>CONCURENTA IN ACHIZITII PUBLICE</a:t>
            </a:r>
            <a:br>
              <a:rPr lang="en-US" sz="2800" b="1" dirty="0" smtClean="0">
                <a:latin typeface="Arial"/>
                <a:ea typeface="Calibri"/>
              </a:rPr>
            </a:br>
            <a:r>
              <a:rPr lang="en-US" sz="2800" b="1" dirty="0" smtClean="0">
                <a:latin typeface="Arial"/>
                <a:ea typeface="Calibri"/>
              </a:rPr>
              <a:t>IMPORTANTA ASIGURARII UNEI CONCURENTE REALE</a:t>
            </a:r>
            <a:endParaRPr lang="en-US" sz="2800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685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Alina Gheorghe</a:t>
            </a:r>
            <a:endParaRPr lang="ro-RO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Directia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Licitatii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98127" y="6248400"/>
            <a:ext cx="19239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1000" b="1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algn="ctr"/>
            <a:r>
              <a:rPr lang="ro-RO" sz="1000" b="1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</a:t>
            </a:r>
            <a:r>
              <a:rPr lang="en-US" sz="1000" b="1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consiliulconcurentei.ro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322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48680"/>
            <a:ext cx="8153400" cy="1800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vi-VN" sz="2800" b="1" dirty="0"/>
              <a:t>Ghid privind respectarea regulilor de </a:t>
            </a:r>
            <a:r>
              <a:rPr lang="vi-VN" sz="2800" b="1" dirty="0" smtClean="0"/>
              <a:t>concuren</a:t>
            </a:r>
            <a:r>
              <a:rPr lang="en-US" sz="2800" b="1" dirty="0" smtClean="0"/>
              <a:t>ta</a:t>
            </a:r>
            <a:r>
              <a:rPr lang="vi-VN" sz="2800" b="1" dirty="0" smtClean="0"/>
              <a:t> </a:t>
            </a:r>
            <a:r>
              <a:rPr lang="vi-VN" sz="2800" b="1" dirty="0"/>
              <a:t>în </a:t>
            </a:r>
            <a:r>
              <a:rPr lang="vi-VN" sz="2800" b="1" dirty="0" smtClean="0"/>
              <a:t>situa</a:t>
            </a:r>
            <a:r>
              <a:rPr lang="en-US" sz="2800" b="1" dirty="0" smtClean="0"/>
              <a:t>t</a:t>
            </a:r>
            <a:r>
              <a:rPr lang="vi-VN" sz="2800" b="1" dirty="0" smtClean="0"/>
              <a:t>ia particip</a:t>
            </a:r>
            <a:r>
              <a:rPr lang="en-US" sz="2800" b="1" dirty="0" smtClean="0"/>
              <a:t>a</a:t>
            </a:r>
            <a:r>
              <a:rPr lang="vi-VN" sz="2800" b="1" dirty="0" smtClean="0"/>
              <a:t>rii </a:t>
            </a:r>
            <a:r>
              <a:rPr lang="vi-VN" sz="2800" b="1" dirty="0"/>
              <a:t>sub </a:t>
            </a:r>
            <a:r>
              <a:rPr lang="vi-VN" sz="2800" b="1" dirty="0" smtClean="0"/>
              <a:t>form</a:t>
            </a:r>
            <a:r>
              <a:rPr lang="en-US" sz="2800" b="1" dirty="0" smtClean="0"/>
              <a:t>a</a:t>
            </a:r>
            <a:r>
              <a:rPr lang="vi-VN" sz="2800" b="1" dirty="0" smtClean="0"/>
              <a:t> </a:t>
            </a:r>
            <a:r>
              <a:rPr lang="vi-VN" sz="2800" b="1" dirty="0"/>
              <a:t>de asociere la o </a:t>
            </a:r>
            <a:r>
              <a:rPr lang="vi-VN" sz="2800" b="1" dirty="0" smtClean="0"/>
              <a:t>procedur</a:t>
            </a:r>
            <a:r>
              <a:rPr lang="en-US" sz="2800" b="1" dirty="0" smtClean="0"/>
              <a:t>a</a:t>
            </a:r>
            <a:r>
              <a:rPr lang="vi-VN" sz="2800" b="1" dirty="0" smtClean="0"/>
              <a:t> </a:t>
            </a:r>
            <a:r>
              <a:rPr lang="vi-VN" sz="2800" b="1" dirty="0"/>
              <a:t>de </a:t>
            </a:r>
            <a:r>
              <a:rPr lang="vi-VN" sz="2800" b="1" dirty="0" smtClean="0"/>
              <a:t>achizi</a:t>
            </a:r>
            <a:r>
              <a:rPr lang="en-US" sz="2800" b="1" dirty="0" smtClean="0"/>
              <a:t>t</a:t>
            </a:r>
            <a:r>
              <a:rPr lang="vi-VN" sz="2800" b="1" dirty="0" smtClean="0"/>
              <a:t>ie public</a:t>
            </a:r>
            <a:r>
              <a:rPr lang="en-US" sz="2800" b="1" dirty="0"/>
              <a:t>a</a:t>
            </a:r>
            <a:endParaRPr lang="en-GB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514600"/>
            <a:ext cx="8229600" cy="3578696"/>
          </a:xfrm>
        </p:spPr>
        <p:txBody>
          <a:bodyPr>
            <a:normAutofit fontScale="92500" lnSpcReduction="10000"/>
          </a:bodyPr>
          <a:lstStyle/>
          <a:p>
            <a:r>
              <a:rPr lang="en-GB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Cui se </a:t>
            </a:r>
            <a:r>
              <a:rPr lang="en-GB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adresea</a:t>
            </a:r>
            <a:r>
              <a:rPr lang="ro-RO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o-RO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endParaRPr lang="ro-RO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Operatorilor economici care 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particip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 ofertă 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comun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o 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procedur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achizi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public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r>
              <a:rPr lang="ro-R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ro-RO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Autorit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ilor </a:t>
            </a:r>
            <a:r>
              <a:rPr lang="ro-RO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contractante;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o-RO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iilor </a:t>
            </a:r>
            <a:r>
              <a:rPr lang="ro-RO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statului cu </a:t>
            </a:r>
            <a:r>
              <a:rPr lang="ro-RO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atribu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o-RO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domeniul </a:t>
            </a:r>
            <a:r>
              <a:rPr lang="ro-RO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achizi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iilor </a:t>
            </a:r>
            <a:r>
              <a:rPr lang="ro-RO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publice                                                    </a:t>
            </a:r>
          </a:p>
          <a:p>
            <a:pPr marL="0" indent="0">
              <a:buNone/>
            </a:pPr>
            <a:endParaRPr lang="ro-RO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 </a:t>
            </a:r>
            <a:r>
              <a:rPr lang="ro-RO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</a:t>
            </a:r>
            <a:r>
              <a:rPr lang="en-GB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o-RO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o-RO" sz="1800" dirty="0" smtClean="0">
                <a:latin typeface="Times New Roman"/>
                <a:ea typeface="Calibri"/>
              </a:rPr>
              <a:t>Îndrum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ri </a:t>
            </a:r>
            <a:r>
              <a:rPr lang="en-US" sz="1800" dirty="0">
                <a:latin typeface="Times New Roman"/>
                <a:ea typeface="Calibri"/>
              </a:rPr>
              <a:t>s</a:t>
            </a:r>
            <a:r>
              <a:rPr lang="ro-RO" sz="1800" dirty="0" smtClean="0">
                <a:latin typeface="Times New Roman"/>
                <a:ea typeface="Calibri"/>
              </a:rPr>
              <a:t>i recomand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ri </a:t>
            </a:r>
            <a:r>
              <a:rPr lang="ro-RO" sz="1800" dirty="0" smtClean="0">
                <a:latin typeface="Times New Roman"/>
                <a:ea typeface="Calibri"/>
              </a:rPr>
              <a:t>pentru companiile care se </a:t>
            </a:r>
            <a:r>
              <a:rPr lang="ro-RO" sz="1800" dirty="0" smtClean="0">
                <a:latin typeface="Times New Roman"/>
                <a:ea typeface="Calibri"/>
              </a:rPr>
              <a:t>asociaz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 </a:t>
            </a:r>
            <a:r>
              <a:rPr lang="ro-RO" sz="1800" dirty="0" smtClean="0">
                <a:latin typeface="Times New Roman"/>
                <a:ea typeface="Calibri"/>
              </a:rPr>
              <a:t>pentru a participa la o </a:t>
            </a:r>
            <a:r>
              <a:rPr lang="ro-RO" sz="1800" dirty="0" smtClean="0">
                <a:latin typeface="Times New Roman"/>
                <a:ea typeface="Calibri"/>
              </a:rPr>
              <a:t>procedur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 </a:t>
            </a:r>
            <a:r>
              <a:rPr lang="ro-RO" sz="1800" dirty="0" smtClean="0">
                <a:latin typeface="Times New Roman"/>
                <a:ea typeface="Calibri"/>
              </a:rPr>
              <a:t>de </a:t>
            </a:r>
            <a:r>
              <a:rPr lang="ro-RO" sz="1800" dirty="0" smtClean="0">
                <a:latin typeface="Times New Roman"/>
                <a:ea typeface="Calibri"/>
              </a:rPr>
              <a:t>achizi</a:t>
            </a:r>
            <a:r>
              <a:rPr lang="en-US" sz="1800" dirty="0" smtClean="0">
                <a:latin typeface="Times New Roman"/>
                <a:ea typeface="Calibri"/>
              </a:rPr>
              <a:t>t</a:t>
            </a:r>
            <a:r>
              <a:rPr lang="ro-RO" sz="1800" dirty="0" smtClean="0">
                <a:latin typeface="Times New Roman"/>
                <a:ea typeface="Calibri"/>
              </a:rPr>
              <a:t>ie public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, </a:t>
            </a:r>
            <a:r>
              <a:rPr lang="ro-RO" sz="1800" dirty="0" smtClean="0">
                <a:latin typeface="Times New Roman"/>
                <a:ea typeface="Calibri"/>
              </a:rPr>
              <a:t>astfel </a:t>
            </a:r>
            <a:r>
              <a:rPr lang="ro-RO" sz="1800" dirty="0" smtClean="0">
                <a:latin typeface="Times New Roman"/>
                <a:ea typeface="Calibri"/>
              </a:rPr>
              <a:t>înc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t s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 </a:t>
            </a:r>
            <a:r>
              <a:rPr lang="ro-RO" sz="1800" dirty="0" smtClean="0">
                <a:latin typeface="Times New Roman"/>
                <a:ea typeface="Calibri"/>
              </a:rPr>
              <a:t>nu </a:t>
            </a:r>
            <a:r>
              <a:rPr lang="en-US" sz="1800" dirty="0" err="1" smtClean="0">
                <a:latin typeface="Times New Roman"/>
                <a:ea typeface="Calibri"/>
              </a:rPr>
              <a:t>i</a:t>
            </a:r>
            <a:r>
              <a:rPr lang="ro-RO" sz="1800" dirty="0" smtClean="0">
                <a:latin typeface="Times New Roman"/>
                <a:ea typeface="Calibri"/>
              </a:rPr>
              <a:t>ncalce reglement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rile </a:t>
            </a:r>
            <a:r>
              <a:rPr lang="ro-RO" sz="1800" dirty="0" smtClean="0">
                <a:latin typeface="Times New Roman"/>
                <a:ea typeface="Calibri"/>
              </a:rPr>
              <a:t>din domeniul </a:t>
            </a:r>
            <a:r>
              <a:rPr lang="ro-RO" sz="1800" dirty="0" smtClean="0">
                <a:latin typeface="Times New Roman"/>
                <a:ea typeface="Calibri"/>
              </a:rPr>
              <a:t>concuren</a:t>
            </a:r>
            <a:r>
              <a:rPr lang="en-US" sz="1800" dirty="0" smtClean="0">
                <a:latin typeface="Times New Roman"/>
                <a:ea typeface="Calibri"/>
              </a:rPr>
              <a:t>t</a:t>
            </a:r>
            <a:r>
              <a:rPr lang="ro-RO" sz="1800" dirty="0" smtClean="0">
                <a:latin typeface="Times New Roman"/>
                <a:ea typeface="Calibri"/>
              </a:rPr>
              <a:t>ei</a:t>
            </a:r>
            <a:r>
              <a:rPr lang="ro-RO" sz="1800" dirty="0" smtClean="0">
                <a:latin typeface="Times New Roman"/>
                <a:ea typeface="Calibri"/>
              </a:rPr>
              <a:t>;</a:t>
            </a:r>
            <a:endParaRPr lang="en-GB" sz="1800" dirty="0" smtClean="0">
              <a:latin typeface="Times New Roman"/>
              <a:ea typeface="Calibri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ro-RO" sz="1800" dirty="0" smtClean="0">
                <a:latin typeface="Times New Roman"/>
                <a:ea typeface="Calibri"/>
              </a:rPr>
              <a:t>Criterii </a:t>
            </a:r>
            <a:r>
              <a:rPr lang="en-GB" sz="1800" dirty="0" smtClean="0">
                <a:latin typeface="Times New Roman"/>
                <a:ea typeface="Calibri"/>
              </a:rPr>
              <a:t>de </a:t>
            </a:r>
            <a:r>
              <a:rPr lang="en-GB" sz="1800" dirty="0" err="1" smtClean="0">
                <a:latin typeface="Times New Roman"/>
                <a:ea typeface="Calibri"/>
              </a:rPr>
              <a:t>autoevaluare</a:t>
            </a:r>
            <a:r>
              <a:rPr lang="en-GB" sz="1800" dirty="0" smtClean="0">
                <a:latin typeface="Times New Roman"/>
                <a:ea typeface="Calibri"/>
              </a:rPr>
              <a:t> a </a:t>
            </a:r>
            <a:r>
              <a:rPr lang="en-GB" sz="1800" dirty="0" err="1" smtClean="0">
                <a:latin typeface="Times New Roman"/>
                <a:ea typeface="Calibri"/>
              </a:rPr>
              <a:t>respec</a:t>
            </a:r>
            <a:r>
              <a:rPr lang="ro-RO" sz="1800" dirty="0" smtClean="0">
                <a:latin typeface="Times New Roman"/>
                <a:ea typeface="Calibri"/>
              </a:rPr>
              <a:t>t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rii </a:t>
            </a:r>
            <a:r>
              <a:rPr lang="ro-RO" sz="1800" dirty="0" smtClean="0">
                <a:latin typeface="Times New Roman"/>
                <a:ea typeface="Calibri"/>
              </a:rPr>
              <a:t>regulilor de </a:t>
            </a:r>
            <a:r>
              <a:rPr lang="ro-RO" sz="1800" dirty="0" smtClean="0">
                <a:latin typeface="Times New Roman"/>
                <a:ea typeface="Calibri"/>
              </a:rPr>
              <a:t>concuren</a:t>
            </a:r>
            <a:r>
              <a:rPr lang="en-US" sz="1800" dirty="0" smtClean="0">
                <a:latin typeface="Times New Roman"/>
                <a:ea typeface="Calibri"/>
              </a:rPr>
              <a:t>ta</a:t>
            </a:r>
            <a:r>
              <a:rPr lang="ro-RO" sz="1800" dirty="0" smtClean="0">
                <a:latin typeface="Times New Roman"/>
                <a:ea typeface="Calibri"/>
              </a:rPr>
              <a:t> </a:t>
            </a:r>
            <a:r>
              <a:rPr lang="ro-RO" sz="1800" dirty="0" smtClean="0">
                <a:latin typeface="Times New Roman"/>
                <a:ea typeface="Calibri"/>
              </a:rPr>
              <a:t>de </a:t>
            </a:r>
            <a:r>
              <a:rPr lang="ro-RO" sz="1800" dirty="0" smtClean="0">
                <a:latin typeface="Times New Roman"/>
                <a:ea typeface="Calibri"/>
              </a:rPr>
              <a:t>c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tre </a:t>
            </a:r>
            <a:r>
              <a:rPr lang="ro-RO" sz="1800" dirty="0" smtClean="0">
                <a:latin typeface="Times New Roman"/>
                <a:ea typeface="Calibri"/>
              </a:rPr>
              <a:t>membrii unui </a:t>
            </a:r>
            <a:r>
              <a:rPr lang="ro-RO" sz="1800" dirty="0" smtClean="0">
                <a:latin typeface="Times New Roman"/>
                <a:ea typeface="Calibri"/>
              </a:rPr>
              <a:t>consor</a:t>
            </a:r>
            <a:r>
              <a:rPr lang="en-US" sz="1800" dirty="0" smtClean="0">
                <a:latin typeface="Times New Roman"/>
                <a:ea typeface="Calibri"/>
              </a:rPr>
              <a:t>t</a:t>
            </a:r>
            <a:r>
              <a:rPr lang="ro-RO" sz="1800" dirty="0" smtClean="0">
                <a:latin typeface="Times New Roman"/>
                <a:ea typeface="Calibri"/>
              </a:rPr>
              <a:t>iu</a:t>
            </a:r>
            <a:r>
              <a:rPr lang="ro-RO" sz="1800" dirty="0" smtClean="0">
                <a:latin typeface="Times New Roman"/>
                <a:ea typeface="Calibri"/>
              </a:rPr>
              <a:t>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o-RO" sz="1800" dirty="0" smtClean="0">
                <a:latin typeface="Times New Roman"/>
                <a:ea typeface="Calibri"/>
              </a:rPr>
              <a:t>Exemple de </a:t>
            </a:r>
            <a:r>
              <a:rPr lang="ro-RO" sz="1800" dirty="0" smtClean="0">
                <a:latin typeface="Times New Roman"/>
                <a:ea typeface="Calibri"/>
              </a:rPr>
              <a:t>situa</a:t>
            </a:r>
            <a:r>
              <a:rPr lang="en-US" sz="1800" dirty="0" smtClean="0">
                <a:latin typeface="Times New Roman"/>
                <a:ea typeface="Calibri"/>
              </a:rPr>
              <a:t>t</a:t>
            </a:r>
            <a:r>
              <a:rPr lang="ro-RO" sz="1800" dirty="0" smtClean="0">
                <a:latin typeface="Times New Roman"/>
                <a:ea typeface="Calibri"/>
              </a:rPr>
              <a:t>ii </a:t>
            </a:r>
            <a:r>
              <a:rPr lang="ro-RO" sz="1800" dirty="0" smtClean="0">
                <a:latin typeface="Times New Roman"/>
                <a:ea typeface="Calibri"/>
              </a:rPr>
              <a:t>care sunt utile în vederea </a:t>
            </a:r>
            <a:r>
              <a:rPr lang="ro-RO" sz="1800" dirty="0" smtClean="0">
                <a:latin typeface="Times New Roman"/>
                <a:ea typeface="Calibri"/>
              </a:rPr>
              <a:t>autoevalu</a:t>
            </a:r>
            <a:r>
              <a:rPr lang="en-US" sz="1800" dirty="0" smtClean="0">
                <a:latin typeface="Times New Roman"/>
                <a:ea typeface="Calibri"/>
              </a:rPr>
              <a:t>a</a:t>
            </a:r>
            <a:r>
              <a:rPr lang="ro-RO" sz="1800" dirty="0" smtClean="0">
                <a:latin typeface="Times New Roman"/>
                <a:ea typeface="Calibri"/>
              </a:rPr>
              <a:t>rii</a:t>
            </a:r>
            <a:endParaRPr lang="ro-RO" sz="1800" dirty="0" smtClean="0">
              <a:latin typeface="Times New Roman"/>
              <a:ea typeface="Calibri"/>
            </a:endParaRPr>
          </a:p>
          <a:p>
            <a:pPr marL="914400" lvl="2" indent="0">
              <a:buNone/>
            </a:pPr>
            <a:endParaRPr lang="vi-V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1431"/>
            <a:ext cx="1165225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194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95400" y="533400"/>
            <a:ext cx="5943600" cy="1447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LATURA </a:t>
            </a:r>
            <a:r>
              <a:rPr lang="ro-RO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SANC</a:t>
            </a:r>
            <a:r>
              <a:rPr lang="en-US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IONATORIE</a:t>
            </a:r>
            <a:endParaRPr lang="en-US" sz="25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o-RO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</a:t>
            </a:r>
            <a:r>
              <a:rPr lang="en-US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 FINALIZATE RECENT</a:t>
            </a:r>
            <a:endParaRPr lang="ro-RO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374325" y="6324599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38200" y="2398568"/>
            <a:ext cx="7620000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PIATA: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furnizare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produse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lactate –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Cornul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Laptele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5229" y="3721237"/>
            <a:ext cx="7620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4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Licitatii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organizate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CJ Giurgiu, CJ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Dolj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CJ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Ialomita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Impartirea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pietei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Recunoasterea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faptei</a:t>
            </a:r>
            <a:endParaRPr lang="ro-RO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Amenda aplicată: aproximativ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o-RO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o-RO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mil Euro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122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95400" y="533400"/>
            <a:ext cx="5943600" cy="1447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LATURA </a:t>
            </a:r>
            <a:r>
              <a:rPr lang="ro-RO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SANC</a:t>
            </a:r>
            <a:r>
              <a:rPr lang="en-US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IONATORIE</a:t>
            </a:r>
            <a:endParaRPr lang="en-US" sz="25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o-RO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</a:t>
            </a:r>
            <a:r>
              <a:rPr lang="en-US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 FINALIZATE RECENT</a:t>
            </a:r>
            <a:endParaRPr lang="ro-RO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374325" y="6324599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38200" y="2398568"/>
            <a:ext cx="7620000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PIATA: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servicii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extindere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informatic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APIA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5229" y="3721237"/>
            <a:ext cx="7620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4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Sesizare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Curtea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Conturi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Licitatii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organizate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APIA  (2008)</a:t>
            </a:r>
          </a:p>
          <a:p>
            <a:pPr marL="342900" lvl="4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Impartirea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pietei</a:t>
            </a:r>
            <a:endParaRPr lang="ro-RO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Amenda aplicată: aproximativ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o-RO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r>
              <a:rPr lang="ro-RO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mil Euro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853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428999"/>
            <a:ext cx="8610600" cy="2895599"/>
          </a:xfrm>
        </p:spPr>
        <p:txBody>
          <a:bodyPr>
            <a:normAutofit fontScale="92500" lnSpcReduction="20000"/>
          </a:bodyPr>
          <a:lstStyle/>
          <a:p>
            <a:pPr marL="342900" lvl="4" indent="-342900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Intelegere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intre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membrii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unei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asocieri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Licitatii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organizate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CNADNR/CNAIR  (2014-2016)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Impartirea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pietei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Amenzi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posibile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% din cifra de afaceri totală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realizat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anul anterior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sanc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rii)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Posibilit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i reducere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amenzi 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(politica de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clemen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ta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, recunoa</a:t>
            </a: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o-RO" smtClean="0">
                <a:latin typeface="Arial" panose="020B0604020202020204" pitchFamily="34" charset="0"/>
                <a:cs typeface="Arial" panose="020B0604020202020204" pitchFamily="34" charset="0"/>
              </a:rPr>
              <a:t>terea 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faptei).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47800" y="533400"/>
            <a:ext cx="6096000" cy="1371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2400" b="1" dirty="0">
                <a:latin typeface="Arial" panose="020B0604020202020204" pitchFamily="34" charset="0"/>
                <a:cs typeface="Arial" panose="020B0604020202020204" pitchFamily="34" charset="0"/>
              </a:rPr>
              <a:t>LATURA </a:t>
            </a:r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SANC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IONATORIE-</a:t>
            </a:r>
            <a:endParaRPr lang="ro-RO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DECLANSATE RECENT</a:t>
            </a:r>
            <a:endParaRPr lang="ro-RO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74325" y="6324599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pic>
        <p:nvPicPr>
          <p:cNvPr id="6" name="Picture 5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85800" y="2276874"/>
            <a:ext cx="7620000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PIATA: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comercializare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indicatoare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rutiere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95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428999"/>
            <a:ext cx="8610600" cy="2895599"/>
          </a:xfrm>
        </p:spPr>
        <p:txBody>
          <a:bodyPr>
            <a:normAutofit fontScale="92500"/>
          </a:bodyPr>
          <a:lstStyle/>
          <a:p>
            <a:pPr marL="342900" lvl="4" indent="-342900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Licitatii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organizate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CNADNR/CNAIR  (2013-2015)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Impartirea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pietei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Amenzi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posibile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% din cifra de afaceri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total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 realizat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anul anterior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sanc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rii)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4" indent="-342900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Posibilit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ati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 reducere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amenzi 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(politica de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clemen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ta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, recunoa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terea 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faptei).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47800" y="533400"/>
            <a:ext cx="6096000" cy="1371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2400" b="1" dirty="0">
                <a:latin typeface="Arial" panose="020B0604020202020204" pitchFamily="34" charset="0"/>
                <a:cs typeface="Arial" panose="020B0604020202020204" pitchFamily="34" charset="0"/>
              </a:rPr>
              <a:t>LATURA </a:t>
            </a:r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SANC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IONATORIE-</a:t>
            </a:r>
            <a:endParaRPr lang="ro-RO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DECLANSATE RECENT</a:t>
            </a:r>
            <a:endParaRPr lang="ro-RO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74325" y="6324599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pic>
        <p:nvPicPr>
          <p:cNvPr id="6" name="Picture 5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14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85800" y="2276874"/>
            <a:ext cx="7620000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PIATA: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servicii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deszapezire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DRDP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Cluj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6752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4000" y="550935"/>
            <a:ext cx="6096000" cy="1371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LATURA </a:t>
            </a:r>
            <a:r>
              <a:rPr lang="ro-RO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SANCŢIONATORIE-</a:t>
            </a:r>
          </a:p>
          <a:p>
            <a:r>
              <a:rPr lang="ro-RO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DECLANŞAREA UNOR INVESTIGAŢII ÎN DOMENIUL LICITAŢIILOR TRUCATE</a:t>
            </a:r>
            <a:endParaRPr lang="ro-R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42818" y="2362200"/>
            <a:ext cx="7620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2200" b="1" dirty="0">
                <a:latin typeface="Arial" panose="020B0604020202020204" pitchFamily="34" charset="0"/>
                <a:cs typeface="Arial" panose="020B0604020202020204" pitchFamily="34" charset="0"/>
              </a:rPr>
              <a:t>piaţa furnizării de produse lactate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 prin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“Programul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Cornul şi Laptele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o-RO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achiziţionate prin procedura de achiziţie publică  organizată de Consiliul Judeţean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Giurgiu</a:t>
            </a:r>
            <a:r>
              <a:rPr lang="ro-RO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ro-RO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piaţa </a:t>
            </a:r>
            <a:r>
              <a:rPr lang="vi-VN" sz="2200" b="1" dirty="0">
                <a:latin typeface="Arial" panose="020B0604020202020204" pitchFamily="34" charset="0"/>
                <a:cs typeface="Arial" panose="020B0604020202020204" pitchFamily="34" charset="0"/>
              </a:rPr>
              <a:t>furnizării de produse lactate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prin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“Programul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Cornul şi Laptele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o-RO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achiziţionate prin procedura de achiziţie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publică</a:t>
            </a:r>
            <a:r>
              <a:rPr lang="ro-RO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organizată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de Consiliul Judeţean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Harghita</a:t>
            </a:r>
            <a:r>
              <a:rPr lang="ro-RO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o-RO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7" name="Picture 6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3374325" y="6324599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15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599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457200"/>
            <a:ext cx="67818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CONCURENTA REALA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347216" y="2463895"/>
            <a:ext cx="2743200" cy="1295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CALITATE SPORITA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evron 5"/>
          <p:cNvSpPr/>
          <p:nvPr/>
        </p:nvSpPr>
        <p:spPr>
          <a:xfrm rot="5400000">
            <a:off x="4203192" y="4035601"/>
            <a:ext cx="585216" cy="304800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347216" y="4648200"/>
            <a:ext cx="6553200" cy="990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BENEFICIU CONSUMATORI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pic>
        <p:nvPicPr>
          <p:cNvPr id="8" name="Picture 4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98125" y="6248400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03125" y="2400300"/>
            <a:ext cx="2743200" cy="1295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PRET MIC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hevron 11"/>
          <p:cNvSpPr/>
          <p:nvPr/>
        </p:nvSpPr>
        <p:spPr>
          <a:xfrm rot="5400000">
            <a:off x="4208879" y="1893938"/>
            <a:ext cx="585216" cy="304800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3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65532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ROLUL CONSILIULUI </a:t>
            </a:r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CONCUREN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066800" y="2895600"/>
            <a:ext cx="6858000" cy="1828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 domeniul 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achizi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iilor 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publice, 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atribu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iile 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referă la 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elegeri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anticoncurent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iale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ntre ofertan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procedurile de 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achizi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 public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o-RO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98125" y="6248400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pic>
        <p:nvPicPr>
          <p:cNvPr id="7" name="Picture 4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hevron 7"/>
          <p:cNvSpPr/>
          <p:nvPr/>
        </p:nvSpPr>
        <p:spPr>
          <a:xfrm rot="5400000">
            <a:off x="4034351" y="2197608"/>
            <a:ext cx="585216" cy="304800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88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90601" y="762000"/>
            <a:ext cx="67818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IMPLICAREA CONSILIULUI CONCURENŢEI ÎN COMBATEREA </a:t>
            </a:r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ELEGERILOR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NTRE OFERTAN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2563352" y="2403310"/>
            <a:ext cx="484632" cy="129758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319833" y="3886200"/>
            <a:ext cx="2410936" cy="126197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SANC</a:t>
            </a:r>
            <a:r>
              <a:rPr lang="en-U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IONARE</a:t>
            </a:r>
            <a:endParaRPr 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98125" y="6248400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pic>
        <p:nvPicPr>
          <p:cNvPr id="11" name="Picture 4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>
          <a:xfrm>
            <a:off x="1600200" y="3886200"/>
            <a:ext cx="2410936" cy="126197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PREVENIRE</a:t>
            </a:r>
            <a:endParaRPr 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6282985" y="2403311"/>
            <a:ext cx="484632" cy="1297590"/>
          </a:xfrm>
          <a:prstGeom prst="downArrow">
            <a:avLst>
              <a:gd name="adj1" fmla="val 46188"/>
              <a:gd name="adj2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0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5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o-RO" altLang="en-US" sz="1000" b="1" i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Direcţia Licitaţii şi Petiţii</a:t>
            </a:r>
            <a:endParaRPr lang="en-US" altLang="en-US" sz="1000" b="1" i="1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000" b="1" i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licitatii@consiliulconcurentei.ro</a:t>
            </a: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1557338" y="442913"/>
            <a:ext cx="6759575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fontAlgn="auto">
              <a:spcAft>
                <a:spcPts val="0"/>
              </a:spcAft>
              <a:defRPr/>
            </a:pP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Diagram 14"/>
          <p:cNvGraphicFramePr/>
          <p:nvPr/>
        </p:nvGraphicFramePr>
        <p:xfrm>
          <a:off x="773736" y="1476574"/>
          <a:ext cx="8196237" cy="4919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Oval 22"/>
          <p:cNvSpPr/>
          <p:nvPr/>
        </p:nvSpPr>
        <p:spPr>
          <a:xfrm>
            <a:off x="828675" y="4860925"/>
            <a:ext cx="2316163" cy="137318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PARCHETUL DE PELÂNGĂ I.C.C.J. (D.I.I.C.O.T.)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127" name="Group 35"/>
          <p:cNvGrpSpPr>
            <a:grpSpLocks/>
          </p:cNvGrpSpPr>
          <p:nvPr/>
        </p:nvGrpSpPr>
        <p:grpSpPr bwMode="auto">
          <a:xfrm rot="-8447660">
            <a:off x="3014663" y="2578100"/>
            <a:ext cx="1103312" cy="427038"/>
            <a:chOff x="4060833" y="2101160"/>
            <a:chExt cx="1146539" cy="32061"/>
          </a:xfrm>
        </p:grpSpPr>
        <p:sp>
          <p:nvSpPr>
            <p:cNvPr id="37" name="Straight Connector 3"/>
            <p:cNvSpPr/>
            <p:nvPr/>
          </p:nvSpPr>
          <p:spPr>
            <a:xfrm rot="21526691">
              <a:off x="4060123" y="2107709"/>
              <a:ext cx="910633" cy="2264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424"/>
                  </a:moveTo>
                  <a:lnTo>
                    <a:pt x="830835" y="1542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Straight Connector 4"/>
            <p:cNvSpPr/>
            <p:nvPr/>
          </p:nvSpPr>
          <p:spPr>
            <a:xfrm rot="21526691" flipH="1">
              <a:off x="4566507" y="2101153"/>
              <a:ext cx="641732" cy="320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0" rIns="12700" bIns="0" spcCol="1270" anchor="ctr"/>
            <a:lstStyle/>
            <a:p>
              <a:pPr algn="ctr" defTabSz="222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500"/>
            </a:p>
          </p:txBody>
        </p:sp>
      </p:grpSp>
      <p:grpSp>
        <p:nvGrpSpPr>
          <p:cNvPr id="5128" name="Group 38"/>
          <p:cNvGrpSpPr>
            <a:grpSpLocks/>
          </p:cNvGrpSpPr>
          <p:nvPr/>
        </p:nvGrpSpPr>
        <p:grpSpPr bwMode="auto">
          <a:xfrm rot="-8447660">
            <a:off x="5489575" y="4422775"/>
            <a:ext cx="1103313" cy="427038"/>
            <a:chOff x="4060833" y="2101160"/>
            <a:chExt cx="1146539" cy="32061"/>
          </a:xfrm>
        </p:grpSpPr>
        <p:sp>
          <p:nvSpPr>
            <p:cNvPr id="40" name="Straight Connector 3"/>
            <p:cNvSpPr/>
            <p:nvPr/>
          </p:nvSpPr>
          <p:spPr>
            <a:xfrm rot="21526691">
              <a:off x="4060123" y="2107709"/>
              <a:ext cx="910632" cy="2264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424"/>
                  </a:moveTo>
                  <a:lnTo>
                    <a:pt x="830835" y="1542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Straight Connector 4"/>
            <p:cNvSpPr/>
            <p:nvPr/>
          </p:nvSpPr>
          <p:spPr>
            <a:xfrm rot="21526691" flipH="1">
              <a:off x="4566506" y="2101153"/>
              <a:ext cx="641732" cy="320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0" rIns="12700" bIns="0" spcCol="1270" anchor="ctr"/>
            <a:lstStyle/>
            <a:p>
              <a:pPr algn="ctr" defTabSz="222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500"/>
            </a:p>
          </p:txBody>
        </p:sp>
      </p:grpSp>
      <p:grpSp>
        <p:nvGrpSpPr>
          <p:cNvPr id="5129" name="Group 41"/>
          <p:cNvGrpSpPr>
            <a:grpSpLocks/>
          </p:cNvGrpSpPr>
          <p:nvPr/>
        </p:nvGrpSpPr>
        <p:grpSpPr bwMode="auto">
          <a:xfrm rot="-2067827">
            <a:off x="3205163" y="4640263"/>
            <a:ext cx="1066800" cy="403225"/>
            <a:chOff x="4129505" y="2097264"/>
            <a:chExt cx="1077867" cy="35957"/>
          </a:xfrm>
        </p:grpSpPr>
        <p:sp>
          <p:nvSpPr>
            <p:cNvPr id="43" name="Straight Connector 3"/>
            <p:cNvSpPr/>
            <p:nvPr/>
          </p:nvSpPr>
          <p:spPr>
            <a:xfrm rot="21526691">
              <a:off x="4130614" y="2097154"/>
              <a:ext cx="1028143" cy="3553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424"/>
                  </a:moveTo>
                  <a:lnTo>
                    <a:pt x="830835" y="1542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Straight Connector 4"/>
            <p:cNvSpPr/>
            <p:nvPr/>
          </p:nvSpPr>
          <p:spPr>
            <a:xfrm rot="21526691" flipH="1">
              <a:off x="4566244" y="2101156"/>
              <a:ext cx="641588" cy="319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0" rIns="12700" bIns="0" spcCol="1270" anchor="ctr"/>
            <a:lstStyle/>
            <a:p>
              <a:pPr algn="ctr" defTabSz="222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500"/>
            </a:p>
          </p:txBody>
        </p:sp>
      </p:grpSp>
      <p:grpSp>
        <p:nvGrpSpPr>
          <p:cNvPr id="5130" name="Group 47"/>
          <p:cNvGrpSpPr>
            <a:grpSpLocks/>
          </p:cNvGrpSpPr>
          <p:nvPr/>
        </p:nvGrpSpPr>
        <p:grpSpPr bwMode="auto">
          <a:xfrm>
            <a:off x="6562725" y="1476375"/>
            <a:ext cx="2352675" cy="1289050"/>
            <a:chOff x="5288419" y="1482754"/>
            <a:chExt cx="2487260" cy="1288972"/>
          </a:xfrm>
        </p:grpSpPr>
        <p:sp>
          <p:nvSpPr>
            <p:cNvPr id="49" name="Oval 48"/>
            <p:cNvSpPr/>
            <p:nvPr/>
          </p:nvSpPr>
          <p:spPr>
            <a:xfrm>
              <a:off x="5288419" y="1482754"/>
              <a:ext cx="2487260" cy="128897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50" name="Oval 4"/>
            <p:cNvSpPr/>
            <p:nvPr/>
          </p:nvSpPr>
          <p:spPr>
            <a:xfrm>
              <a:off x="5585481" y="1703404"/>
              <a:ext cx="1758872" cy="10683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o-RO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C.N.S.C.</a:t>
              </a:r>
              <a:endPara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2" name="Oval 51"/>
          <p:cNvSpPr/>
          <p:nvPr/>
        </p:nvSpPr>
        <p:spPr>
          <a:xfrm>
            <a:off x="6429375" y="4483100"/>
            <a:ext cx="2492375" cy="178752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600" b="1" dirty="0">
                <a:latin typeface="Arial" panose="020B0604020202020204" pitchFamily="34" charset="0"/>
                <a:cs typeface="Arial" panose="020B0604020202020204" pitchFamily="34" charset="0"/>
              </a:rPr>
              <a:t>AGENŢIA PENTRU AGENDA DIGITALĂ A ROMÂNIEI (SEAP)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990600" y="1697038"/>
            <a:ext cx="1752600" cy="119538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o-RO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o-RO" sz="1600" b="1" dirty="0">
                <a:latin typeface="Arial" panose="020B0604020202020204" pitchFamily="34" charset="0"/>
                <a:cs typeface="Arial" panose="020B0604020202020204" pitchFamily="34" charset="0"/>
              </a:rPr>
              <a:t>A.N.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o-RO" sz="1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P.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133" name="Group 54"/>
          <p:cNvGrpSpPr>
            <a:grpSpLocks/>
          </p:cNvGrpSpPr>
          <p:nvPr/>
        </p:nvGrpSpPr>
        <p:grpSpPr bwMode="auto">
          <a:xfrm rot="-2067827">
            <a:off x="6000750" y="2690813"/>
            <a:ext cx="1066800" cy="403225"/>
            <a:chOff x="4129505" y="2097264"/>
            <a:chExt cx="1077867" cy="35957"/>
          </a:xfrm>
        </p:grpSpPr>
        <p:sp>
          <p:nvSpPr>
            <p:cNvPr id="56" name="Straight Connector 3"/>
            <p:cNvSpPr/>
            <p:nvPr/>
          </p:nvSpPr>
          <p:spPr>
            <a:xfrm rot="21526691">
              <a:off x="4130614" y="2097154"/>
              <a:ext cx="1028144" cy="3553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424"/>
                  </a:moveTo>
                  <a:lnTo>
                    <a:pt x="830835" y="1542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Straight Connector 4"/>
            <p:cNvSpPr/>
            <p:nvPr/>
          </p:nvSpPr>
          <p:spPr>
            <a:xfrm rot="21526691" flipH="1">
              <a:off x="4566244" y="2101156"/>
              <a:ext cx="641588" cy="319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0" rIns="12700" bIns="0" spcCol="1270" anchor="ctr"/>
            <a:lstStyle/>
            <a:p>
              <a:pPr algn="ctr" defTabSz="222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500"/>
            </a:p>
          </p:txBody>
        </p:sp>
      </p:grpSp>
      <p:sp>
        <p:nvSpPr>
          <p:cNvPr id="33" name="Title 1"/>
          <p:cNvSpPr txBox="1">
            <a:spLocks/>
          </p:cNvSpPr>
          <p:nvPr/>
        </p:nvSpPr>
        <p:spPr>
          <a:xfrm>
            <a:off x="304801" y="328613"/>
            <a:ext cx="7162800" cy="1066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MODULUL </a:t>
            </a:r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 LICITAŢII TRUCATE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77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71600" y="838200"/>
            <a:ext cx="6324600" cy="1066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EMITERE </a:t>
            </a:r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AVIZE/PUNCTE DE VEDERE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761836" y="4114800"/>
            <a:ext cx="5410200" cy="9305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>
                <a:effectLst/>
                <a:latin typeface="Arial"/>
                <a:ea typeface="Calibri"/>
              </a:rPr>
              <a:t>CONFORMAREA PROIECTELOR DE ACTE NORMATIVE CU REGULILE DE CONCURENŢĂ</a:t>
            </a:r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>
            <a:off x="3962400" y="2209800"/>
            <a:ext cx="914400" cy="15240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>
                <a:latin typeface="Arial" panose="020B0604020202020204" pitchFamily="34" charset="0"/>
                <a:cs typeface="Arial" panose="020B0604020202020204" pitchFamily="34" charset="0"/>
              </a:rPr>
              <a:t>SCOP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13669" y="6331527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366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74325" y="6324600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lvl="0"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600201" y="457200"/>
            <a:ext cx="6248400" cy="1066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INTEROPERABILITATE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4336287" y="1570181"/>
            <a:ext cx="484632" cy="679811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09800" y="2286000"/>
            <a:ext cx="5105400" cy="838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VALORIFICARE BAZA DATE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/>
          <p:cNvSpPr txBox="1">
            <a:spLocks noGrp="1"/>
          </p:cNvSpPr>
          <p:nvPr>
            <p:ph idx="1"/>
          </p:nvPr>
        </p:nvSpPr>
        <p:spPr>
          <a:xfrm>
            <a:off x="495300" y="5399354"/>
            <a:ext cx="8191500" cy="741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MONITORIZARE ACHIZITII PPUBLICE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23901" y="3684215"/>
            <a:ext cx="1752600" cy="119538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o-RO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S.E.A.P.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824950" y="3684215"/>
            <a:ext cx="1752600" cy="119538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o-RO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C.N.S.C.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978019" y="3676381"/>
            <a:ext cx="1752600" cy="119538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o-RO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o-R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A.N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.A.F.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16087" y="3598474"/>
            <a:ext cx="1752600" cy="119538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o-RO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O.N.R.C.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41"/>
          <p:cNvGrpSpPr>
            <a:grpSpLocks/>
          </p:cNvGrpSpPr>
          <p:nvPr/>
        </p:nvGrpSpPr>
        <p:grpSpPr bwMode="auto">
          <a:xfrm rot="-2067827">
            <a:off x="2101048" y="3390655"/>
            <a:ext cx="1066800" cy="403225"/>
            <a:chOff x="4129505" y="2097264"/>
            <a:chExt cx="1077867" cy="35957"/>
          </a:xfrm>
        </p:grpSpPr>
        <p:sp>
          <p:nvSpPr>
            <p:cNvPr id="15" name="Straight Connector 3"/>
            <p:cNvSpPr/>
            <p:nvPr/>
          </p:nvSpPr>
          <p:spPr>
            <a:xfrm rot="21526691">
              <a:off x="4130614" y="2097154"/>
              <a:ext cx="1028143" cy="3553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424"/>
                  </a:moveTo>
                  <a:lnTo>
                    <a:pt x="830835" y="1542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Straight Connector 4"/>
            <p:cNvSpPr/>
            <p:nvPr/>
          </p:nvSpPr>
          <p:spPr>
            <a:xfrm rot="21526691" flipH="1">
              <a:off x="4566244" y="2101156"/>
              <a:ext cx="641588" cy="319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0" rIns="12700" bIns="0" spcCol="1270" anchor="ctr"/>
            <a:lstStyle/>
            <a:p>
              <a:pPr algn="ctr" defTabSz="222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500"/>
            </a:p>
          </p:txBody>
        </p:sp>
      </p:grpSp>
      <p:grpSp>
        <p:nvGrpSpPr>
          <p:cNvPr id="17" name="Group 41"/>
          <p:cNvGrpSpPr>
            <a:grpSpLocks/>
          </p:cNvGrpSpPr>
          <p:nvPr/>
        </p:nvGrpSpPr>
        <p:grpSpPr bwMode="auto">
          <a:xfrm rot="1729574">
            <a:off x="6430056" y="3429519"/>
            <a:ext cx="1116807" cy="404559"/>
            <a:chOff x="4130604" y="2097073"/>
            <a:chExt cx="1113523" cy="36076"/>
          </a:xfrm>
        </p:grpSpPr>
        <p:sp>
          <p:nvSpPr>
            <p:cNvPr id="18" name="Straight Connector 3"/>
            <p:cNvSpPr/>
            <p:nvPr/>
          </p:nvSpPr>
          <p:spPr>
            <a:xfrm rot="21526691">
              <a:off x="4130604" y="2097073"/>
              <a:ext cx="1113523" cy="3553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424"/>
                  </a:moveTo>
                  <a:lnTo>
                    <a:pt x="830835" y="1542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Straight Connector 4"/>
            <p:cNvSpPr/>
            <p:nvPr/>
          </p:nvSpPr>
          <p:spPr>
            <a:xfrm rot="21526691" flipH="1">
              <a:off x="4566244" y="2101156"/>
              <a:ext cx="641588" cy="319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0" rIns="12700" bIns="0" spcCol="1270" anchor="ctr"/>
            <a:lstStyle/>
            <a:p>
              <a:pPr algn="ctr" defTabSz="222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500"/>
            </a:p>
          </p:txBody>
        </p:sp>
      </p:grpSp>
      <p:grpSp>
        <p:nvGrpSpPr>
          <p:cNvPr id="26" name="Group 25"/>
          <p:cNvGrpSpPr/>
          <p:nvPr/>
        </p:nvGrpSpPr>
        <p:grpSpPr>
          <a:xfrm rot="3797759">
            <a:off x="4951286" y="3212428"/>
            <a:ext cx="556091" cy="788642"/>
            <a:chOff x="5738799" y="2205419"/>
            <a:chExt cx="556091" cy="29736"/>
          </a:xfrm>
        </p:grpSpPr>
        <p:sp>
          <p:nvSpPr>
            <p:cNvPr id="27" name="Straight Connector 3"/>
            <p:cNvSpPr/>
            <p:nvPr/>
          </p:nvSpPr>
          <p:spPr>
            <a:xfrm rot="21563622">
              <a:off x="5738799" y="2205419"/>
              <a:ext cx="556091" cy="2973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4868"/>
                  </a:moveTo>
                  <a:lnTo>
                    <a:pt x="556091" y="1486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Straight Connector 4"/>
            <p:cNvSpPr/>
            <p:nvPr/>
          </p:nvSpPr>
          <p:spPr>
            <a:xfrm rot="21563622">
              <a:off x="6002943" y="2206385"/>
              <a:ext cx="27804" cy="278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</p:grpSp>
      <p:grpSp>
        <p:nvGrpSpPr>
          <p:cNvPr id="29" name="Group 28"/>
          <p:cNvGrpSpPr/>
          <p:nvPr/>
        </p:nvGrpSpPr>
        <p:grpSpPr>
          <a:xfrm rot="6867527">
            <a:off x="3747464" y="3362545"/>
            <a:ext cx="556091" cy="136022"/>
            <a:chOff x="5738799" y="2205419"/>
            <a:chExt cx="556091" cy="29736"/>
          </a:xfrm>
        </p:grpSpPr>
        <p:sp>
          <p:nvSpPr>
            <p:cNvPr id="30" name="Straight Connector 3"/>
            <p:cNvSpPr/>
            <p:nvPr/>
          </p:nvSpPr>
          <p:spPr>
            <a:xfrm rot="21563622">
              <a:off x="5738799" y="2205419"/>
              <a:ext cx="556091" cy="2973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4868"/>
                  </a:moveTo>
                  <a:lnTo>
                    <a:pt x="556091" y="1486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Straight Connector 4"/>
            <p:cNvSpPr/>
            <p:nvPr/>
          </p:nvSpPr>
          <p:spPr>
            <a:xfrm rot="21563622">
              <a:off x="6002943" y="2206385"/>
              <a:ext cx="27804" cy="278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1752759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457200"/>
            <a:ext cx="67818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PROIECT PILOT</a:t>
            </a:r>
            <a:b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(screening)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19200" y="2463895"/>
            <a:ext cx="2871216" cy="1295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INDICATORI COMPORTAMENTALI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evron 5"/>
          <p:cNvSpPr/>
          <p:nvPr/>
        </p:nvSpPr>
        <p:spPr>
          <a:xfrm rot="5400000">
            <a:off x="4203192" y="4035601"/>
            <a:ext cx="585216" cy="304800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347216" y="4648200"/>
            <a:ext cx="6553200" cy="990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LICITATII RISC MARE DE TRUCARE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pic>
        <p:nvPicPr>
          <p:cNvPr id="8" name="Picture 4" descr="CCR_newlogo_jpg 300dpi (rg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0"/>
            <a:ext cx="11652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98125" y="6248400"/>
            <a:ext cx="1923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Consiliul Concurenţei</a:t>
            </a:r>
          </a:p>
          <a:p>
            <a:pPr algn="ctr"/>
            <a:r>
              <a:rPr lang="ro-RO" sz="1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www.consiliulconcurentei.ro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9742A-423B-4E1F-96E8-D42768D9AA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03125" y="2400300"/>
            <a:ext cx="2743200" cy="1295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INDICATORI STRUCTURALI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hevron 11"/>
          <p:cNvSpPr/>
          <p:nvPr/>
        </p:nvSpPr>
        <p:spPr>
          <a:xfrm rot="5400000">
            <a:off x="4208879" y="1893938"/>
            <a:ext cx="585216" cy="304800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3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632848" cy="1800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vi-VN" sz="3200" b="1" dirty="0" smtClean="0"/>
              <a:t>Ghid </a:t>
            </a:r>
            <a:r>
              <a:rPr lang="vi-VN" sz="3200" b="1" dirty="0"/>
              <a:t>privind detectarea </a:t>
            </a:r>
            <a:r>
              <a:rPr lang="en-US" sz="3200" b="1" dirty="0" smtClean="0"/>
              <a:t>s</a:t>
            </a:r>
            <a:r>
              <a:rPr lang="vi-VN" sz="3200" b="1" dirty="0" smtClean="0"/>
              <a:t>i </a:t>
            </a:r>
            <a:r>
              <a:rPr lang="vi-VN" sz="3200" b="1" dirty="0"/>
              <a:t>descurajarea practicilor </a:t>
            </a:r>
            <a:r>
              <a:rPr lang="vi-VN" sz="3200" b="1" dirty="0" smtClean="0"/>
              <a:t>anticoncuren</a:t>
            </a:r>
            <a:r>
              <a:rPr lang="en-US" sz="3200" b="1" dirty="0" smtClean="0"/>
              <a:t>t</a:t>
            </a:r>
            <a:r>
              <a:rPr lang="vi-VN" sz="3200" b="1" dirty="0" smtClean="0"/>
              <a:t>iale </a:t>
            </a:r>
            <a:r>
              <a:rPr lang="en-US" sz="3200" b="1" dirty="0" err="1" smtClean="0"/>
              <a:t>i</a:t>
            </a:r>
            <a:r>
              <a:rPr lang="vi-VN" sz="3200" b="1" dirty="0" smtClean="0"/>
              <a:t>n </a:t>
            </a:r>
            <a:r>
              <a:rPr lang="vi-VN" sz="3200" b="1" dirty="0"/>
              <a:t>cadrul procedurilor de </a:t>
            </a:r>
            <a:r>
              <a:rPr lang="vi-VN" sz="3200" b="1" dirty="0" smtClean="0"/>
              <a:t>achizi</a:t>
            </a:r>
            <a:r>
              <a:rPr lang="en-US" sz="3200" b="1" dirty="0" smtClean="0"/>
              <a:t>t</a:t>
            </a:r>
            <a:r>
              <a:rPr lang="vi-VN" sz="3200" b="1" dirty="0" smtClean="0"/>
              <a:t>ie public</a:t>
            </a:r>
            <a:r>
              <a:rPr lang="en-US" sz="3200" b="1" dirty="0" smtClean="0"/>
              <a:t>a</a:t>
            </a:r>
            <a:endParaRPr lang="en-GB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420888"/>
            <a:ext cx="8229600" cy="37444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Cui se </a:t>
            </a:r>
            <a:r>
              <a:rPr lang="en-GB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adresea</a:t>
            </a:r>
            <a:r>
              <a:rPr lang="ro-RO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o-RO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endParaRPr lang="ro-RO" sz="1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Autorită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ilor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contractante;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Institu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iilor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statului cu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atribu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în domeniul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achizi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iilor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publice                                                    </a:t>
            </a:r>
          </a:p>
          <a:p>
            <a:pPr marL="0" indent="0">
              <a:buNone/>
            </a:pPr>
            <a:endParaRPr lang="ro-RO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 </a:t>
            </a:r>
            <a:r>
              <a:rPr lang="ro-RO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</a:t>
            </a:r>
            <a:r>
              <a:rPr lang="en-GB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o-RO" sz="1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vi-V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Indicatori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structurali 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comportamentali </a:t>
            </a:r>
            <a:r>
              <a:rPr lang="vi-V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vi-V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 sugera o posibilă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elegere</a:t>
            </a:r>
            <a:r>
              <a:rPr lang="vi-V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anticoncurenţială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ntre ofertan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suri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prevenire a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elegerilor anticoncuren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iale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 care le pot lua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autorit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ile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contractante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cadrul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organiz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rii 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derul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rii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procesului de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achizi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public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endParaRPr lang="ro-RO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Practica decizională a Consiliului 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Concure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</a:t>
            </a:r>
            <a:r>
              <a:rPr 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endParaRPr lang="ro-RO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>
              <a:buNone/>
            </a:pPr>
            <a:endParaRPr 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0"/>
            <a:ext cx="1165225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0604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TM01859868[[fn=Thermal]]</Template>
  <TotalTime>598</TotalTime>
  <Words>761</Words>
  <Application>Microsoft Office PowerPoint</Application>
  <PresentationFormat>On-screen Show (4:3)</PresentationFormat>
  <Paragraphs>140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Office Theme</vt:lpstr>
      <vt:lpstr>CONCURENTA IN ACHIZITII PUBLICE IMPORTANTA ASIGURARII UNEI CONCURENTE REALE</vt:lpstr>
      <vt:lpstr>CONCURENTA REALA </vt:lpstr>
      <vt:lpstr>ROLUL CONSILIULUI CONCURENTEI</vt:lpstr>
      <vt:lpstr>IMPLICAREA CONSILIULUI CONCURENŢEI ÎN COMBATEREA ÎNTELEGERILOR INTRE OFERTANTI</vt:lpstr>
      <vt:lpstr>PowerPoint Presentation</vt:lpstr>
      <vt:lpstr>PowerPoint Presentation</vt:lpstr>
      <vt:lpstr>PowerPoint Presentation</vt:lpstr>
      <vt:lpstr>PROIECT PILOT (screening)</vt:lpstr>
      <vt:lpstr>Ghid privind detectarea si descurajarea practicilor anticoncurentiale in cadrul procedurilor de achizitie publica</vt:lpstr>
      <vt:lpstr>Ghid privind respectarea regulilor de concurenta în situatia participarii sub forma de asociere la o procedura de achizitie publica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PREVENŢIA - ACTIVITATE IMPORTANTĂ ÎN CADRUL COMBATERII LICITAŢIILOR TRUCATE</dc:title>
  <dc:creator>Raluca Filip</dc:creator>
  <cp:lastModifiedBy>AMALIA</cp:lastModifiedBy>
  <cp:revision>55</cp:revision>
  <cp:lastPrinted>2015-07-20T09:12:21Z</cp:lastPrinted>
  <dcterms:created xsi:type="dcterms:W3CDTF">2015-04-08T06:17:59Z</dcterms:created>
  <dcterms:modified xsi:type="dcterms:W3CDTF">2017-10-27T20:32:18Z</dcterms:modified>
</cp:coreProperties>
</file>