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8" r:id="rId4"/>
    <p:sldId id="269" r:id="rId5"/>
    <p:sldId id="270" r:id="rId6"/>
    <p:sldId id="273" r:id="rId7"/>
    <p:sldId id="274" r:id="rId8"/>
    <p:sldId id="275" r:id="rId9"/>
    <p:sldId id="278" r:id="rId10"/>
    <p:sldId id="276" r:id="rId11"/>
    <p:sldId id="277" r:id="rId12"/>
    <p:sldId id="259" r:id="rId13"/>
    <p:sldId id="260" r:id="rId14"/>
    <p:sldId id="261" r:id="rId15"/>
    <p:sldId id="262" r:id="rId16"/>
    <p:sldId id="264" r:id="rId17"/>
    <p:sldId id="265" r:id="rId18"/>
    <p:sldId id="266" r:id="rId19"/>
    <p:sldId id="267" r:id="rId20"/>
    <p:sldId id="271" r:id="rId21"/>
    <p:sldId id="272" r:id="rId22"/>
    <p:sldId id="279" r:id="rId23"/>
    <p:sldId id="280" r:id="rId24"/>
    <p:sldId id="281" r:id="rId25"/>
    <p:sldId id="282" r:id="rId26"/>
    <p:sldId id="283" r:id="rId27"/>
    <p:sldId id="284" r:id="rId28"/>
    <p:sldId id="285" r:id="rId29"/>
    <p:sldId id="286" r:id="rId30"/>
    <p:sldId id="287" r:id="rId31"/>
  </p:sldIdLst>
  <p:sldSz cx="9144000" cy="6858000" type="screen4x3"/>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35" autoAdjust="0"/>
    <p:restoredTop sz="94660"/>
  </p:normalViewPr>
  <p:slideViewPr>
    <p:cSldViewPr>
      <p:cViewPr varScale="1">
        <p:scale>
          <a:sx n="70" d="100"/>
          <a:sy n="70" d="100"/>
        </p:scale>
        <p:origin x="116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p>
            <a:fld id="{30467E7F-3C78-4A4D-8C71-F6B53FB312F1}" type="datetimeFigureOut">
              <a:rPr lang="ro-RO" smtClean="0"/>
              <a:t>28.10.2017</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31B0A6DA-B0AC-4840-BE18-3E2CE67409F8}" type="slidenum">
              <a:rPr lang="ro-RO" smtClean="0"/>
              <a:t>‹#›</a:t>
            </a:fld>
            <a:endParaRPr lang="ro-RO"/>
          </a:p>
        </p:txBody>
      </p:sp>
    </p:spTree>
    <p:extLst>
      <p:ext uri="{BB962C8B-B14F-4D97-AF65-F5344CB8AC3E}">
        <p14:creationId xmlns:p14="http://schemas.microsoft.com/office/powerpoint/2010/main" val="1163615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p>
            <a:fld id="{30467E7F-3C78-4A4D-8C71-F6B53FB312F1}" type="datetimeFigureOut">
              <a:rPr lang="ro-RO" smtClean="0"/>
              <a:t>28.10.2017</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31B0A6DA-B0AC-4840-BE18-3E2CE67409F8}" type="slidenum">
              <a:rPr lang="ro-RO" smtClean="0"/>
              <a:t>‹#›</a:t>
            </a:fld>
            <a:endParaRPr lang="ro-RO"/>
          </a:p>
        </p:txBody>
      </p:sp>
    </p:spTree>
    <p:extLst>
      <p:ext uri="{BB962C8B-B14F-4D97-AF65-F5344CB8AC3E}">
        <p14:creationId xmlns:p14="http://schemas.microsoft.com/office/powerpoint/2010/main" val="1548999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p>
            <a:fld id="{30467E7F-3C78-4A4D-8C71-F6B53FB312F1}" type="datetimeFigureOut">
              <a:rPr lang="ro-RO" smtClean="0"/>
              <a:t>28.10.2017</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31B0A6DA-B0AC-4840-BE18-3E2CE67409F8}" type="slidenum">
              <a:rPr lang="ro-RO" smtClean="0"/>
              <a:t>‹#›</a:t>
            </a:fld>
            <a:endParaRPr lang="ro-RO"/>
          </a:p>
        </p:txBody>
      </p:sp>
    </p:spTree>
    <p:extLst>
      <p:ext uri="{BB962C8B-B14F-4D97-AF65-F5344CB8AC3E}">
        <p14:creationId xmlns:p14="http://schemas.microsoft.com/office/powerpoint/2010/main" val="1345663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p>
            <a:fld id="{30467E7F-3C78-4A4D-8C71-F6B53FB312F1}" type="datetimeFigureOut">
              <a:rPr lang="ro-RO" smtClean="0"/>
              <a:t>28.10.2017</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31B0A6DA-B0AC-4840-BE18-3E2CE67409F8}" type="slidenum">
              <a:rPr lang="ro-RO" smtClean="0"/>
              <a:t>‹#›</a:t>
            </a:fld>
            <a:endParaRPr lang="ro-RO"/>
          </a:p>
        </p:txBody>
      </p:sp>
    </p:spTree>
    <p:extLst>
      <p:ext uri="{BB962C8B-B14F-4D97-AF65-F5344CB8AC3E}">
        <p14:creationId xmlns:p14="http://schemas.microsoft.com/office/powerpoint/2010/main" val="200292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467E7F-3C78-4A4D-8C71-F6B53FB312F1}" type="datetimeFigureOut">
              <a:rPr lang="ro-RO" smtClean="0"/>
              <a:t>28.10.2017</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31B0A6DA-B0AC-4840-BE18-3E2CE67409F8}" type="slidenum">
              <a:rPr lang="ro-RO" smtClean="0"/>
              <a:t>‹#›</a:t>
            </a:fld>
            <a:endParaRPr lang="ro-RO"/>
          </a:p>
        </p:txBody>
      </p:sp>
    </p:spTree>
    <p:extLst>
      <p:ext uri="{BB962C8B-B14F-4D97-AF65-F5344CB8AC3E}">
        <p14:creationId xmlns:p14="http://schemas.microsoft.com/office/powerpoint/2010/main" val="3328227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4"/>
          <p:cNvSpPr>
            <a:spLocks noGrp="1"/>
          </p:cNvSpPr>
          <p:nvPr>
            <p:ph type="dt" sz="half" idx="10"/>
          </p:nvPr>
        </p:nvSpPr>
        <p:spPr/>
        <p:txBody>
          <a:bodyPr/>
          <a:lstStyle/>
          <a:p>
            <a:fld id="{30467E7F-3C78-4A4D-8C71-F6B53FB312F1}" type="datetimeFigureOut">
              <a:rPr lang="ro-RO" smtClean="0"/>
              <a:t>28.10.2017</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31B0A6DA-B0AC-4840-BE18-3E2CE67409F8}" type="slidenum">
              <a:rPr lang="ro-RO" smtClean="0"/>
              <a:t>‹#›</a:t>
            </a:fld>
            <a:endParaRPr lang="ro-RO"/>
          </a:p>
        </p:txBody>
      </p:sp>
    </p:spTree>
    <p:extLst>
      <p:ext uri="{BB962C8B-B14F-4D97-AF65-F5344CB8AC3E}">
        <p14:creationId xmlns:p14="http://schemas.microsoft.com/office/powerpoint/2010/main" val="1686301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6"/>
          <p:cNvSpPr>
            <a:spLocks noGrp="1"/>
          </p:cNvSpPr>
          <p:nvPr>
            <p:ph type="dt" sz="half" idx="10"/>
          </p:nvPr>
        </p:nvSpPr>
        <p:spPr/>
        <p:txBody>
          <a:bodyPr/>
          <a:lstStyle/>
          <a:p>
            <a:fld id="{30467E7F-3C78-4A4D-8C71-F6B53FB312F1}" type="datetimeFigureOut">
              <a:rPr lang="ro-RO" smtClean="0"/>
              <a:t>28.10.2017</a:t>
            </a:fld>
            <a:endParaRPr lang="ro-RO"/>
          </a:p>
        </p:txBody>
      </p:sp>
      <p:sp>
        <p:nvSpPr>
          <p:cNvPr id="8" name="Footer Placeholder 7"/>
          <p:cNvSpPr>
            <a:spLocks noGrp="1"/>
          </p:cNvSpPr>
          <p:nvPr>
            <p:ph type="ftr" sz="quarter" idx="11"/>
          </p:nvPr>
        </p:nvSpPr>
        <p:spPr/>
        <p:txBody>
          <a:bodyPr/>
          <a:lstStyle/>
          <a:p>
            <a:endParaRPr lang="ro-RO"/>
          </a:p>
        </p:txBody>
      </p:sp>
      <p:sp>
        <p:nvSpPr>
          <p:cNvPr id="9" name="Slide Number Placeholder 8"/>
          <p:cNvSpPr>
            <a:spLocks noGrp="1"/>
          </p:cNvSpPr>
          <p:nvPr>
            <p:ph type="sldNum" sz="quarter" idx="12"/>
          </p:nvPr>
        </p:nvSpPr>
        <p:spPr/>
        <p:txBody>
          <a:bodyPr/>
          <a:lstStyle/>
          <a:p>
            <a:fld id="{31B0A6DA-B0AC-4840-BE18-3E2CE67409F8}" type="slidenum">
              <a:rPr lang="ro-RO" smtClean="0"/>
              <a:t>‹#›</a:t>
            </a:fld>
            <a:endParaRPr lang="ro-RO"/>
          </a:p>
        </p:txBody>
      </p:sp>
    </p:spTree>
    <p:extLst>
      <p:ext uri="{BB962C8B-B14F-4D97-AF65-F5344CB8AC3E}">
        <p14:creationId xmlns:p14="http://schemas.microsoft.com/office/powerpoint/2010/main" val="1908710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2"/>
          <p:cNvSpPr>
            <a:spLocks noGrp="1"/>
          </p:cNvSpPr>
          <p:nvPr>
            <p:ph type="dt" sz="half" idx="10"/>
          </p:nvPr>
        </p:nvSpPr>
        <p:spPr/>
        <p:txBody>
          <a:bodyPr/>
          <a:lstStyle/>
          <a:p>
            <a:fld id="{30467E7F-3C78-4A4D-8C71-F6B53FB312F1}" type="datetimeFigureOut">
              <a:rPr lang="ro-RO" smtClean="0"/>
              <a:t>28.10.2017</a:t>
            </a:fld>
            <a:endParaRPr lang="ro-RO"/>
          </a:p>
        </p:txBody>
      </p:sp>
      <p:sp>
        <p:nvSpPr>
          <p:cNvPr id="4" name="Footer Placeholder 3"/>
          <p:cNvSpPr>
            <a:spLocks noGrp="1"/>
          </p:cNvSpPr>
          <p:nvPr>
            <p:ph type="ftr" sz="quarter" idx="11"/>
          </p:nvPr>
        </p:nvSpPr>
        <p:spPr/>
        <p:txBody>
          <a:bodyPr/>
          <a:lstStyle/>
          <a:p>
            <a:endParaRPr lang="ro-RO"/>
          </a:p>
        </p:txBody>
      </p:sp>
      <p:sp>
        <p:nvSpPr>
          <p:cNvPr id="5" name="Slide Number Placeholder 4"/>
          <p:cNvSpPr>
            <a:spLocks noGrp="1"/>
          </p:cNvSpPr>
          <p:nvPr>
            <p:ph type="sldNum" sz="quarter" idx="12"/>
          </p:nvPr>
        </p:nvSpPr>
        <p:spPr/>
        <p:txBody>
          <a:bodyPr/>
          <a:lstStyle/>
          <a:p>
            <a:fld id="{31B0A6DA-B0AC-4840-BE18-3E2CE67409F8}" type="slidenum">
              <a:rPr lang="ro-RO" smtClean="0"/>
              <a:t>‹#›</a:t>
            </a:fld>
            <a:endParaRPr lang="ro-RO"/>
          </a:p>
        </p:txBody>
      </p:sp>
    </p:spTree>
    <p:extLst>
      <p:ext uri="{BB962C8B-B14F-4D97-AF65-F5344CB8AC3E}">
        <p14:creationId xmlns:p14="http://schemas.microsoft.com/office/powerpoint/2010/main" val="2549726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467E7F-3C78-4A4D-8C71-F6B53FB312F1}" type="datetimeFigureOut">
              <a:rPr lang="ro-RO" smtClean="0"/>
              <a:t>28.10.2017</a:t>
            </a:fld>
            <a:endParaRPr lang="ro-RO"/>
          </a:p>
        </p:txBody>
      </p:sp>
      <p:sp>
        <p:nvSpPr>
          <p:cNvPr id="3" name="Footer Placeholder 2"/>
          <p:cNvSpPr>
            <a:spLocks noGrp="1"/>
          </p:cNvSpPr>
          <p:nvPr>
            <p:ph type="ftr" sz="quarter" idx="11"/>
          </p:nvPr>
        </p:nvSpPr>
        <p:spPr/>
        <p:txBody>
          <a:bodyPr/>
          <a:lstStyle/>
          <a:p>
            <a:endParaRPr lang="ro-RO"/>
          </a:p>
        </p:txBody>
      </p:sp>
      <p:sp>
        <p:nvSpPr>
          <p:cNvPr id="4" name="Slide Number Placeholder 3"/>
          <p:cNvSpPr>
            <a:spLocks noGrp="1"/>
          </p:cNvSpPr>
          <p:nvPr>
            <p:ph type="sldNum" sz="quarter" idx="12"/>
          </p:nvPr>
        </p:nvSpPr>
        <p:spPr/>
        <p:txBody>
          <a:bodyPr/>
          <a:lstStyle/>
          <a:p>
            <a:fld id="{31B0A6DA-B0AC-4840-BE18-3E2CE67409F8}" type="slidenum">
              <a:rPr lang="ro-RO" smtClean="0"/>
              <a:t>‹#›</a:t>
            </a:fld>
            <a:endParaRPr lang="ro-RO"/>
          </a:p>
        </p:txBody>
      </p:sp>
    </p:spTree>
    <p:extLst>
      <p:ext uri="{BB962C8B-B14F-4D97-AF65-F5344CB8AC3E}">
        <p14:creationId xmlns:p14="http://schemas.microsoft.com/office/powerpoint/2010/main" val="2530715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467E7F-3C78-4A4D-8C71-F6B53FB312F1}" type="datetimeFigureOut">
              <a:rPr lang="ro-RO" smtClean="0"/>
              <a:t>28.10.2017</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31B0A6DA-B0AC-4840-BE18-3E2CE67409F8}" type="slidenum">
              <a:rPr lang="ro-RO" smtClean="0"/>
              <a:t>‹#›</a:t>
            </a:fld>
            <a:endParaRPr lang="ro-RO"/>
          </a:p>
        </p:txBody>
      </p:sp>
    </p:spTree>
    <p:extLst>
      <p:ext uri="{BB962C8B-B14F-4D97-AF65-F5344CB8AC3E}">
        <p14:creationId xmlns:p14="http://schemas.microsoft.com/office/powerpoint/2010/main" val="15803533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o-RO"/>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467E7F-3C78-4A4D-8C71-F6B53FB312F1}" type="datetimeFigureOut">
              <a:rPr lang="ro-RO" smtClean="0"/>
              <a:t>28.10.2017</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31B0A6DA-B0AC-4840-BE18-3E2CE67409F8}" type="slidenum">
              <a:rPr lang="ro-RO" smtClean="0"/>
              <a:t>‹#›</a:t>
            </a:fld>
            <a:endParaRPr lang="ro-RO"/>
          </a:p>
        </p:txBody>
      </p:sp>
    </p:spTree>
    <p:extLst>
      <p:ext uri="{BB962C8B-B14F-4D97-AF65-F5344CB8AC3E}">
        <p14:creationId xmlns:p14="http://schemas.microsoft.com/office/powerpoint/2010/main" val="1666889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ro-RO"/>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467E7F-3C78-4A4D-8C71-F6B53FB312F1}" type="datetimeFigureOut">
              <a:rPr lang="ro-RO" smtClean="0"/>
              <a:t>28.10.2017</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o-RO"/>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B0A6DA-B0AC-4840-BE18-3E2CE67409F8}" type="slidenum">
              <a:rPr lang="ro-RO" smtClean="0"/>
              <a:t>‹#›</a:t>
            </a:fld>
            <a:endParaRPr lang="ro-RO"/>
          </a:p>
        </p:txBody>
      </p:sp>
    </p:spTree>
    <p:extLst>
      <p:ext uri="{BB962C8B-B14F-4D97-AF65-F5344CB8AC3E}">
        <p14:creationId xmlns:p14="http://schemas.microsoft.com/office/powerpoint/2010/main" val="39001026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2.xml"/><Relationship Id="rId5" Type="http://schemas.openxmlformats.org/officeDocument/2006/relationships/slide" Target="slide29.xml"/><Relationship Id="rId4" Type="http://schemas.openxmlformats.org/officeDocument/2006/relationships/slide" Target="slide28.xml"/></Relationships>
</file>

<file path=ppt/slides/_rels/slide1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13.xml"/><Relationship Id="rId7"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5.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 Id="rId9" Type="http://schemas.openxmlformats.org/officeDocument/2006/relationships/slide" Target="slide19.xml"/></Relationships>
</file>

<file path=ppt/slides/_rels/slide20.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2.xml"/><Relationship Id="rId4" Type="http://schemas.openxmlformats.org/officeDocument/2006/relationships/slide" Target="slide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874639"/>
          </a:xfrm>
        </p:spPr>
        <p:txBody>
          <a:bodyPr>
            <a:normAutofit fontScale="90000"/>
          </a:bodyPr>
          <a:lstStyle/>
          <a:p>
            <a:r>
              <a:rPr lang="en-US" smtClean="0"/>
              <a:t>Cercetarea litigiului de c</a:t>
            </a:r>
            <a:r>
              <a:rPr lang="ro-RO" smtClean="0"/>
              <a:t>ătre CNSC (probe, suspendarea procedurii, studiu dosar)</a:t>
            </a:r>
            <a:endParaRPr lang="ro-RO"/>
          </a:p>
        </p:txBody>
      </p:sp>
      <p:sp>
        <p:nvSpPr>
          <p:cNvPr id="3" name="Subtitle 2"/>
          <p:cNvSpPr>
            <a:spLocks noGrp="1"/>
          </p:cNvSpPr>
          <p:nvPr>
            <p:ph type="subTitle" idx="1"/>
          </p:nvPr>
        </p:nvSpPr>
        <p:spPr>
          <a:xfrm>
            <a:off x="1403648" y="5013176"/>
            <a:ext cx="6400800" cy="910952"/>
          </a:xfrm>
        </p:spPr>
        <p:txBody>
          <a:bodyPr>
            <a:normAutofit fontScale="85000" lnSpcReduction="20000"/>
          </a:bodyPr>
          <a:lstStyle/>
          <a:p>
            <a:r>
              <a:rPr lang="ro-RO" smtClean="0"/>
              <a:t>Predeal </a:t>
            </a:r>
          </a:p>
          <a:p>
            <a:r>
              <a:rPr lang="ro-RO" smtClean="0"/>
              <a:t>2017</a:t>
            </a:r>
            <a:endParaRPr lang="ro-RO"/>
          </a:p>
        </p:txBody>
      </p:sp>
    </p:spTree>
    <p:extLst>
      <p:ext uri="{BB962C8B-B14F-4D97-AF65-F5344CB8AC3E}">
        <p14:creationId xmlns:p14="http://schemas.microsoft.com/office/powerpoint/2010/main" val="30651664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Studiu dosar</a:t>
            </a:r>
            <a:endParaRPr lang="ro-RO"/>
          </a:p>
        </p:txBody>
      </p:sp>
      <p:sp>
        <p:nvSpPr>
          <p:cNvPr id="4" name="Rectangle 3"/>
          <p:cNvSpPr/>
          <p:nvPr/>
        </p:nvSpPr>
        <p:spPr>
          <a:xfrm>
            <a:off x="683568" y="1700808"/>
            <a:ext cx="4104456"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mtClean="0"/>
              <a:t>acces </a:t>
            </a:r>
            <a:r>
              <a:rPr lang="en-US"/>
              <a:t>la documentele dosarului constituit la </a:t>
            </a:r>
            <a:r>
              <a:rPr lang="en-US" smtClean="0"/>
              <a:t>Consiliu</a:t>
            </a:r>
            <a:r>
              <a:rPr lang="ro-RO" smtClean="0"/>
              <a:t> </a:t>
            </a:r>
            <a:endParaRPr lang="ro-RO"/>
          </a:p>
        </p:txBody>
      </p:sp>
      <p:sp>
        <p:nvSpPr>
          <p:cNvPr id="5" name="Rectangle 4"/>
          <p:cNvSpPr/>
          <p:nvPr/>
        </p:nvSpPr>
        <p:spPr>
          <a:xfrm>
            <a:off x="683568" y="4293096"/>
            <a:ext cx="4104456"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t>depune concluzii scrise în cursul procedurii</a:t>
            </a:r>
            <a:r>
              <a:rPr lang="ro-RO" smtClean="0"/>
              <a:t> </a:t>
            </a:r>
            <a:endParaRPr lang="ro-RO"/>
          </a:p>
        </p:txBody>
      </p:sp>
      <p:sp>
        <p:nvSpPr>
          <p:cNvPr id="3" name="Left-Up Arrow 2"/>
          <p:cNvSpPr/>
          <p:nvPr/>
        </p:nvSpPr>
        <p:spPr>
          <a:xfrm rot="8140269">
            <a:off x="5316894" y="1511633"/>
            <a:ext cx="1193811" cy="1224136"/>
          </a:xfrm>
          <a:prstGeom prst="lef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
        <p:nvSpPr>
          <p:cNvPr id="6" name="TextBox 5"/>
          <p:cNvSpPr txBox="1"/>
          <p:nvPr/>
        </p:nvSpPr>
        <p:spPr>
          <a:xfrm>
            <a:off x="6444208" y="1484784"/>
            <a:ext cx="2232248" cy="646331"/>
          </a:xfrm>
          <a:prstGeom prst="rect">
            <a:avLst/>
          </a:prstGeom>
          <a:noFill/>
        </p:spPr>
        <p:txBody>
          <a:bodyPr wrap="square" rtlCol="0">
            <a:spAutoFit/>
          </a:bodyPr>
          <a:lstStyle/>
          <a:p>
            <a:r>
              <a:rPr lang="ro-RO" smtClean="0">
                <a:hlinkClick r:id="rId2" action="ppaction://hlinksldjump"/>
              </a:rPr>
              <a:t>Art. 19 </a:t>
            </a:r>
            <a:r>
              <a:rPr lang="ro-RO" smtClean="0"/>
              <a:t>Legea nr. 101/2016 </a:t>
            </a:r>
            <a:endParaRPr lang="ro-RO"/>
          </a:p>
        </p:txBody>
      </p:sp>
      <p:sp>
        <p:nvSpPr>
          <p:cNvPr id="7" name="Rectangle 6"/>
          <p:cNvSpPr/>
          <p:nvPr/>
        </p:nvSpPr>
        <p:spPr>
          <a:xfrm>
            <a:off x="6444207" y="2564904"/>
            <a:ext cx="2610281" cy="923330"/>
          </a:xfrm>
          <a:prstGeom prst="rect">
            <a:avLst/>
          </a:prstGeom>
        </p:spPr>
        <p:txBody>
          <a:bodyPr wrap="square">
            <a:spAutoFit/>
          </a:bodyPr>
          <a:lstStyle/>
          <a:p>
            <a:r>
              <a:rPr lang="ro-RO" smtClean="0">
                <a:hlinkClick r:id="rId3" action="ppaction://hlinksldjump"/>
              </a:rPr>
              <a:t>art</a:t>
            </a:r>
            <a:r>
              <a:rPr lang="ro-RO">
                <a:hlinkClick r:id="rId3" action="ppaction://hlinksldjump"/>
              </a:rPr>
              <a:t>. 93 alin. (2) </a:t>
            </a:r>
            <a:r>
              <a:rPr lang="ro-RO"/>
              <a:t>din anexa la Hotărârea CSM nr. 1375/2015</a:t>
            </a:r>
          </a:p>
        </p:txBody>
      </p:sp>
      <p:sp>
        <p:nvSpPr>
          <p:cNvPr id="8" name="Left-Up Arrow 7"/>
          <p:cNvSpPr/>
          <p:nvPr/>
        </p:nvSpPr>
        <p:spPr>
          <a:xfrm rot="8140269">
            <a:off x="5117816" y="4247937"/>
            <a:ext cx="1193811" cy="1224136"/>
          </a:xfrm>
          <a:prstGeom prst="lef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
        <p:nvSpPr>
          <p:cNvPr id="9" name="TextBox 8"/>
          <p:cNvSpPr txBox="1"/>
          <p:nvPr/>
        </p:nvSpPr>
        <p:spPr>
          <a:xfrm>
            <a:off x="6156176" y="4005064"/>
            <a:ext cx="2232248" cy="646331"/>
          </a:xfrm>
          <a:prstGeom prst="rect">
            <a:avLst/>
          </a:prstGeom>
          <a:noFill/>
        </p:spPr>
        <p:txBody>
          <a:bodyPr wrap="square" rtlCol="0">
            <a:spAutoFit/>
          </a:bodyPr>
          <a:lstStyle/>
          <a:p>
            <a:r>
              <a:rPr lang="ro-RO" smtClean="0">
                <a:hlinkClick r:id="rId4" action="ppaction://hlinksldjump"/>
              </a:rPr>
              <a:t>Art. 21 </a:t>
            </a:r>
            <a:r>
              <a:rPr lang="ro-RO" smtClean="0"/>
              <a:t>Legea nr. 101/2016 </a:t>
            </a:r>
            <a:endParaRPr lang="ro-RO"/>
          </a:p>
        </p:txBody>
      </p:sp>
      <p:sp>
        <p:nvSpPr>
          <p:cNvPr id="10" name="TextBox 9"/>
          <p:cNvSpPr txBox="1"/>
          <p:nvPr/>
        </p:nvSpPr>
        <p:spPr>
          <a:xfrm>
            <a:off x="6156176" y="5230941"/>
            <a:ext cx="2232248" cy="369332"/>
          </a:xfrm>
          <a:prstGeom prst="rect">
            <a:avLst/>
          </a:prstGeom>
          <a:noFill/>
        </p:spPr>
        <p:txBody>
          <a:bodyPr wrap="square" rtlCol="0">
            <a:spAutoFit/>
          </a:bodyPr>
          <a:lstStyle/>
          <a:p>
            <a:r>
              <a:rPr lang="ro-RO" smtClean="0">
                <a:hlinkClick r:id="rId5" action="ppaction://hlinksldjump"/>
              </a:rPr>
              <a:t>Art. 383 cpc</a:t>
            </a:r>
            <a:endParaRPr lang="ro-RO"/>
          </a:p>
        </p:txBody>
      </p:sp>
    </p:spTree>
    <p:extLst>
      <p:ext uri="{BB962C8B-B14F-4D97-AF65-F5344CB8AC3E}">
        <p14:creationId xmlns:p14="http://schemas.microsoft.com/office/powerpoint/2010/main" val="455747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inVertical)">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 grpId="0" animBg="1"/>
      <p:bldP spid="6" grpId="0"/>
      <p:bldP spid="7" grpId="0"/>
      <p:bldP spid="8" grpId="0" animBg="1"/>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Problematică pentru dezbatere</a:t>
            </a:r>
            <a:endParaRPr lang="ro-RO"/>
          </a:p>
        </p:txBody>
      </p:sp>
      <p:sp>
        <p:nvSpPr>
          <p:cNvPr id="3" name="Content Placeholder 2"/>
          <p:cNvSpPr>
            <a:spLocks noGrp="1"/>
          </p:cNvSpPr>
          <p:nvPr>
            <p:ph idx="1"/>
          </p:nvPr>
        </p:nvSpPr>
        <p:spPr/>
        <p:txBody>
          <a:bodyPr>
            <a:normAutofit fontScale="85000" lnSpcReduction="10000"/>
          </a:bodyPr>
          <a:lstStyle/>
          <a:p>
            <a:pPr algn="just"/>
            <a:r>
              <a:rPr lang="ro-RO" smtClean="0"/>
              <a:t>Concluziile scrise sunt condiționate de studiul dosarului?</a:t>
            </a:r>
          </a:p>
          <a:p>
            <a:pPr algn="just"/>
            <a:r>
              <a:rPr lang="ro-RO" smtClean="0"/>
              <a:t>Trebuie acordat un termen de studiu dosar și un alt termen pentru depunerea concluziilor scrise?</a:t>
            </a:r>
          </a:p>
          <a:p>
            <a:pPr algn="just"/>
            <a:r>
              <a:rPr lang="ro-RO" smtClean="0"/>
              <a:t>În practica CNSC termenele sunt intre 2 zile și 3 zile lucrătoare. Aceste termene sunt rezonabile în condițiile în care termenul de soluționare a contestațiilor este de 20 de zile calendaristice iar prin formularea cz scrise nu se pot formula </a:t>
            </a:r>
            <a:r>
              <a:rPr lang="en-US" smtClean="0"/>
              <a:t>noi </a:t>
            </a:r>
            <a:r>
              <a:rPr lang="en-US"/>
              <a:t>motive de contestare şi/sau </a:t>
            </a:r>
            <a:r>
              <a:rPr lang="en-US" smtClean="0"/>
              <a:t>noi </a:t>
            </a:r>
            <a:r>
              <a:rPr lang="en-US"/>
              <a:t>capete de cerere</a:t>
            </a:r>
            <a:r>
              <a:rPr lang="ro-RO" smtClean="0"/>
              <a:t>? Iar nerespectarea acestui termen </a:t>
            </a:r>
            <a:r>
              <a:rPr lang="en-US"/>
              <a:t>constituie abatere disciplinară şi se </a:t>
            </a:r>
            <a:r>
              <a:rPr lang="en-US" smtClean="0"/>
              <a:t>sancţionează</a:t>
            </a:r>
            <a:r>
              <a:rPr lang="ro-RO" smtClean="0"/>
              <a:t>.</a:t>
            </a:r>
          </a:p>
        </p:txBody>
      </p:sp>
      <p:sp>
        <p:nvSpPr>
          <p:cNvPr id="4" name="Left Arrow 3"/>
          <p:cNvSpPr/>
          <p:nvPr/>
        </p:nvSpPr>
        <p:spPr>
          <a:xfrm>
            <a:off x="7452320" y="5949280"/>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Sfarsit</a:t>
            </a:r>
            <a:endParaRPr lang="ro-RO" smtClean="0"/>
          </a:p>
        </p:txBody>
      </p:sp>
    </p:spTree>
    <p:extLst>
      <p:ext uri="{BB962C8B-B14F-4D97-AF65-F5344CB8AC3E}">
        <p14:creationId xmlns:p14="http://schemas.microsoft.com/office/powerpoint/2010/main" val="3456557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Art. 10 Legea nr. 101/2016 </a:t>
            </a:r>
            <a:endParaRPr lang="ro-RO"/>
          </a:p>
        </p:txBody>
      </p:sp>
      <p:sp>
        <p:nvSpPr>
          <p:cNvPr id="7" name="Content Placeholder 6"/>
          <p:cNvSpPr>
            <a:spLocks noGrp="1"/>
          </p:cNvSpPr>
          <p:nvPr>
            <p:ph idx="1"/>
          </p:nvPr>
        </p:nvSpPr>
        <p:spPr>
          <a:xfrm>
            <a:off x="179512" y="1196752"/>
            <a:ext cx="8784976" cy="5472608"/>
          </a:xfrm>
        </p:spPr>
        <p:txBody>
          <a:bodyPr>
            <a:noAutofit/>
          </a:bodyPr>
          <a:lstStyle/>
          <a:p>
            <a:pPr marL="0" indent="0" algn="just">
              <a:buNone/>
            </a:pPr>
            <a:r>
              <a:rPr lang="en-US" sz="1800" b="1"/>
              <a:t>Contestaţia se formulează în scris şi trebuie să conţină următoarele elemente</a:t>
            </a:r>
            <a:r>
              <a:rPr lang="en-US" sz="1800"/>
              <a:t>:  </a:t>
            </a:r>
            <a:endParaRPr lang="ro-RO" sz="1800"/>
          </a:p>
          <a:p>
            <a:pPr marL="0" indent="0" algn="just">
              <a:buNone/>
            </a:pPr>
            <a:r>
              <a:rPr lang="en-US" sz="1800"/>
              <a:t>   </a:t>
            </a:r>
            <a:r>
              <a:rPr lang="en-US" sz="1800" b="1"/>
              <a:t>a)</a:t>
            </a:r>
            <a:r>
              <a:rPr lang="en-US" sz="1800"/>
              <a:t> numele şi prenumele, domiciliul sau reşedinţa, codul de identificare fiscală al contestatorului persoană fizică ori, după caz, pentru persoanele juridice, denumirea, sediul, codul unic de înregistrare, numărul de înmatriculare în registrul comerţului, persoanele care le reprezintă şi în ce calitate. Se indică şi adresa de poştă electronică, numărul de telefon şi numărul de fax, după caz, la care poate fi comunicat orice act procedural. Contestatorul care locuieşte în străinătate indică, pentru celeritate, şi domiciliul ales sau reşedinţa din România unde urmează să i se transmită comunicările privind soluţionarea contestaţiei;  </a:t>
            </a:r>
            <a:endParaRPr lang="ro-RO" sz="1800"/>
          </a:p>
          <a:p>
            <a:pPr marL="0" indent="0" algn="just">
              <a:buNone/>
            </a:pPr>
            <a:r>
              <a:rPr lang="en-US" sz="1800"/>
              <a:t>   </a:t>
            </a:r>
            <a:r>
              <a:rPr lang="en-US" sz="1800" b="1"/>
              <a:t>b)</a:t>
            </a:r>
            <a:r>
              <a:rPr lang="en-US" sz="1800"/>
              <a:t> denumirea şi sediul autorităţii contractante;  </a:t>
            </a:r>
            <a:endParaRPr lang="ro-RO" sz="1800"/>
          </a:p>
          <a:p>
            <a:pPr marL="0" indent="0" algn="just">
              <a:buNone/>
            </a:pPr>
            <a:r>
              <a:rPr lang="en-US" sz="1800"/>
              <a:t>   </a:t>
            </a:r>
            <a:r>
              <a:rPr lang="en-US" sz="1800" b="1"/>
              <a:t>c)</a:t>
            </a:r>
            <a:r>
              <a:rPr lang="en-US" sz="1800"/>
              <a:t> denumirea obiectului contractului, procedura de atribuire aplicată, după caz, numărul şi data anunţului de participare din SEAP;  </a:t>
            </a:r>
            <a:endParaRPr lang="ro-RO" sz="1800"/>
          </a:p>
          <a:p>
            <a:pPr marL="0" indent="0" algn="just">
              <a:buNone/>
            </a:pPr>
            <a:r>
              <a:rPr lang="en-US" sz="1800"/>
              <a:t>   </a:t>
            </a:r>
            <a:r>
              <a:rPr lang="en-US" sz="1800" b="1"/>
              <a:t>d)</a:t>
            </a:r>
            <a:r>
              <a:rPr lang="en-US" sz="1800"/>
              <a:t> precizarea actului atacat al autorităţii contractante;  </a:t>
            </a:r>
            <a:endParaRPr lang="ro-RO" sz="1800"/>
          </a:p>
          <a:p>
            <a:pPr marL="0" indent="0" algn="just">
              <a:buNone/>
            </a:pPr>
            <a:r>
              <a:rPr lang="en-US" sz="1800"/>
              <a:t>   </a:t>
            </a:r>
            <a:r>
              <a:rPr lang="en-US" sz="1800" b="1"/>
              <a:t>e)</a:t>
            </a:r>
            <a:r>
              <a:rPr lang="en-US" sz="1800"/>
              <a:t> obiectul contestaţiei;  </a:t>
            </a:r>
            <a:endParaRPr lang="ro-RO" sz="1800"/>
          </a:p>
          <a:p>
            <a:pPr marL="0" indent="0" algn="just">
              <a:buNone/>
            </a:pPr>
            <a:r>
              <a:rPr lang="en-US" sz="1800"/>
              <a:t>   </a:t>
            </a:r>
            <a:r>
              <a:rPr lang="en-US" sz="1800" b="1"/>
              <a:t>f)</a:t>
            </a:r>
            <a:r>
              <a:rPr lang="en-US" sz="1800"/>
              <a:t> motivarea în fapt şi în drept a contestaţiei;  </a:t>
            </a:r>
            <a:endParaRPr lang="ro-RO" sz="1800"/>
          </a:p>
          <a:p>
            <a:pPr marL="0" indent="0" algn="just">
              <a:buNone/>
            </a:pPr>
            <a:r>
              <a:rPr lang="en-US" sz="1800"/>
              <a:t>   </a:t>
            </a:r>
            <a:r>
              <a:rPr lang="en-US" sz="1800" b="1"/>
              <a:t>g)</a:t>
            </a:r>
            <a:r>
              <a:rPr lang="en-US" sz="1800"/>
              <a:t> </a:t>
            </a:r>
            <a:r>
              <a:rPr lang="en-US" sz="1800" b="1"/>
              <a:t>mijloacele de probă pe care se sprijină contestaţia, în măsura în care este posibil</a:t>
            </a:r>
            <a:r>
              <a:rPr lang="en-US" sz="1800"/>
              <a:t>;  </a:t>
            </a:r>
            <a:endParaRPr lang="ro-RO" sz="1800"/>
          </a:p>
          <a:p>
            <a:pPr marL="0" indent="0" algn="just">
              <a:buNone/>
            </a:pPr>
            <a:r>
              <a:rPr lang="en-US" sz="1800"/>
              <a:t>   </a:t>
            </a:r>
            <a:r>
              <a:rPr lang="en-US" sz="1800" b="1"/>
              <a:t>h)</a:t>
            </a:r>
            <a:r>
              <a:rPr lang="en-US" sz="1800"/>
              <a:t> semnătura contestatorului persoană fizică sau a reprezentantului persoanei juridice</a:t>
            </a:r>
            <a:endParaRPr lang="ro-RO" sz="1800"/>
          </a:p>
        </p:txBody>
      </p:sp>
      <p:sp>
        <p:nvSpPr>
          <p:cNvPr id="8" name="Left Arrow 7"/>
          <p:cNvSpPr/>
          <p:nvPr/>
        </p:nvSpPr>
        <p:spPr>
          <a:xfrm>
            <a:off x="7740352" y="332656"/>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40273203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mtClean="0"/>
              <a:t>Art. 11 alin. (2) Legea nr. 101/2016</a:t>
            </a:r>
            <a:endParaRPr lang="ro-RO"/>
          </a:p>
        </p:txBody>
      </p:sp>
      <p:sp>
        <p:nvSpPr>
          <p:cNvPr id="3" name="Content Placeholder 2"/>
          <p:cNvSpPr>
            <a:spLocks noGrp="1"/>
          </p:cNvSpPr>
          <p:nvPr>
            <p:ph idx="1"/>
          </p:nvPr>
        </p:nvSpPr>
        <p:spPr/>
        <p:txBody>
          <a:bodyPr/>
          <a:lstStyle/>
          <a:p>
            <a:pPr marL="0" indent="0" algn="just">
              <a:buNone/>
            </a:pPr>
            <a:r>
              <a:rPr lang="en-US" b="1" smtClean="0"/>
              <a:t>Contestatorul </a:t>
            </a:r>
            <a:r>
              <a:rPr lang="en-US" b="1"/>
              <a:t>ataşează la contestaţie </a:t>
            </a:r>
            <a:r>
              <a:rPr lang="en-US"/>
              <a:t>dovada notificării prealabile a autorităţii contractante şi copia răspunsului autorităţii contractante, dacă există, dovada înaintării contestaţiei către autoritatea contractantă, copia actului atacat, după caz, precum şi </a:t>
            </a:r>
            <a:r>
              <a:rPr lang="en-US" b="1" smtClean="0"/>
              <a:t>mijloacele de probă de care dispune</a:t>
            </a:r>
            <a:r>
              <a:rPr lang="en-US" smtClean="0"/>
              <a:t>.</a:t>
            </a:r>
            <a:endParaRPr lang="ro-RO"/>
          </a:p>
        </p:txBody>
      </p:sp>
      <p:sp>
        <p:nvSpPr>
          <p:cNvPr id="4" name="Left Arrow 3"/>
          <p:cNvSpPr/>
          <p:nvPr/>
        </p:nvSpPr>
        <p:spPr>
          <a:xfrm>
            <a:off x="7308304" y="5517232"/>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33927257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mtClean="0"/>
              <a:t>art. 18 alin. (2) Legea nr. 101/2016 </a:t>
            </a:r>
            <a:endParaRPr lang="ro-RO"/>
          </a:p>
        </p:txBody>
      </p:sp>
      <p:sp>
        <p:nvSpPr>
          <p:cNvPr id="3" name="Content Placeholder 2"/>
          <p:cNvSpPr>
            <a:spLocks noGrp="1"/>
          </p:cNvSpPr>
          <p:nvPr>
            <p:ph idx="1"/>
          </p:nvPr>
        </p:nvSpPr>
        <p:spPr/>
        <p:txBody>
          <a:bodyPr>
            <a:normAutofit fontScale="92500" lnSpcReduction="10000"/>
          </a:bodyPr>
          <a:lstStyle/>
          <a:p>
            <a:pPr marL="0" indent="0" algn="just">
              <a:buNone/>
            </a:pPr>
            <a:r>
              <a:rPr lang="en-US" b="1" smtClean="0"/>
              <a:t>Autoritatea </a:t>
            </a:r>
            <a:r>
              <a:rPr lang="en-US" b="1"/>
              <a:t>contractată are obligaţia de a transmite </a:t>
            </a:r>
            <a:r>
              <a:rPr lang="en-US"/>
              <a:t>Consiliului, în termenul prevăzut la alin. (1), o copie a </a:t>
            </a:r>
            <a:r>
              <a:rPr lang="en-US" b="1"/>
              <a:t>dosarului achiziţiei publice, achiziţiei sectoriale sau al concesiunii</a:t>
            </a:r>
            <a:r>
              <a:rPr lang="en-US"/>
              <a:t>, precum şi dovada înaintării punctului de vedere către contestator şi </a:t>
            </a:r>
            <a:r>
              <a:rPr lang="en-US" b="1"/>
              <a:t>orice documente considerate edificatoare</a:t>
            </a:r>
            <a:r>
              <a:rPr lang="en-US"/>
              <a:t>, </a:t>
            </a:r>
            <a:r>
              <a:rPr lang="en-US" b="1" u="sng"/>
              <a:t>cu excepţia anunţurilor de participare publicate în SEAP şi a documentaţiei de atribuire, atunci când aceasta este disponibilă şi poate fi descărcată direct din SEAP</a:t>
            </a:r>
            <a:endParaRPr lang="ro-RO" b="1" u="sng"/>
          </a:p>
        </p:txBody>
      </p:sp>
      <p:sp>
        <p:nvSpPr>
          <p:cNvPr id="4" name="Left Arrow 3"/>
          <p:cNvSpPr/>
          <p:nvPr/>
        </p:nvSpPr>
        <p:spPr>
          <a:xfrm>
            <a:off x="7308304" y="5517232"/>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37848844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mtClean="0"/>
              <a:t>art. 68 Legea nr. 101/2016 </a:t>
            </a:r>
            <a:endParaRPr lang="ro-RO"/>
          </a:p>
        </p:txBody>
      </p:sp>
      <p:sp>
        <p:nvSpPr>
          <p:cNvPr id="3" name="Content Placeholder 2"/>
          <p:cNvSpPr>
            <a:spLocks noGrp="1"/>
          </p:cNvSpPr>
          <p:nvPr>
            <p:ph idx="1"/>
          </p:nvPr>
        </p:nvSpPr>
        <p:spPr/>
        <p:txBody>
          <a:bodyPr/>
          <a:lstStyle/>
          <a:p>
            <a:pPr marL="0" indent="0" algn="just">
              <a:buNone/>
            </a:pPr>
            <a:r>
              <a:rPr lang="en-US" b="1" smtClean="0"/>
              <a:t>Dispoziţiile </a:t>
            </a:r>
            <a:r>
              <a:rPr lang="en-US" b="1"/>
              <a:t>prezentei legi se completează </a:t>
            </a:r>
            <a:r>
              <a:rPr lang="en-US"/>
              <a:t>cu prevederile Legii contenciosului </a:t>
            </a:r>
            <a:r>
              <a:rPr lang="en-US" smtClean="0"/>
              <a:t>administrativ nr. 554/2004, </a:t>
            </a:r>
            <a:r>
              <a:rPr lang="en-US"/>
              <a:t>cu modificările şi completările ulterioare, ale </a:t>
            </a:r>
            <a:r>
              <a:rPr lang="en-US" b="1" smtClean="0"/>
              <a:t>Legii nr. 134/2010, republicată, cu modificările ulterioare</a:t>
            </a:r>
            <a:r>
              <a:rPr lang="en-US" smtClean="0"/>
              <a:t>, </a:t>
            </a:r>
            <a:r>
              <a:rPr lang="en-US"/>
              <a:t>şi cu cele ale </a:t>
            </a:r>
            <a:r>
              <a:rPr lang="en-US" smtClean="0"/>
              <a:t>Legii nr. 287/2009, </a:t>
            </a:r>
            <a:r>
              <a:rPr lang="en-US"/>
              <a:t>republicată, cu modificările ulterioare, în măsura în care prevederile acestora din urmă nu sunt contrare</a:t>
            </a:r>
            <a:endParaRPr lang="ro-RO"/>
          </a:p>
        </p:txBody>
      </p:sp>
      <p:sp>
        <p:nvSpPr>
          <p:cNvPr id="4" name="Left Arrow 3"/>
          <p:cNvSpPr/>
          <p:nvPr/>
        </p:nvSpPr>
        <p:spPr>
          <a:xfrm>
            <a:off x="7308304" y="5517232"/>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3996561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752"/>
            <a:ext cx="8229600" cy="1143000"/>
          </a:xfrm>
        </p:spPr>
        <p:txBody>
          <a:bodyPr>
            <a:normAutofit/>
          </a:bodyPr>
          <a:lstStyle/>
          <a:p>
            <a:r>
              <a:rPr lang="ro-RO" smtClean="0"/>
              <a:t>art. 194 lit. e) CPC</a:t>
            </a:r>
            <a:endParaRPr lang="ro-RO"/>
          </a:p>
        </p:txBody>
      </p:sp>
      <p:sp>
        <p:nvSpPr>
          <p:cNvPr id="3" name="Content Placeholder 2"/>
          <p:cNvSpPr>
            <a:spLocks noGrp="1"/>
          </p:cNvSpPr>
          <p:nvPr>
            <p:ph idx="1"/>
          </p:nvPr>
        </p:nvSpPr>
        <p:spPr>
          <a:xfrm>
            <a:off x="179512" y="1124744"/>
            <a:ext cx="8856984" cy="5400600"/>
          </a:xfrm>
        </p:spPr>
        <p:txBody>
          <a:bodyPr>
            <a:noAutofit/>
          </a:bodyPr>
          <a:lstStyle/>
          <a:p>
            <a:pPr marL="0" indent="0">
              <a:buNone/>
            </a:pPr>
            <a:r>
              <a:rPr lang="ro-RO" sz="1500" b="1" smtClean="0"/>
              <a:t>Cererea de chemare in judecata </a:t>
            </a:r>
            <a:r>
              <a:rPr lang="ro-RO" sz="1500" smtClean="0"/>
              <a:t>va cuprinde: </a:t>
            </a:r>
            <a:br>
              <a:rPr lang="ro-RO" sz="1500" smtClean="0"/>
            </a:br>
            <a:r>
              <a:rPr lang="ro-RO" sz="1500" smtClean="0"/>
              <a:t>a) numele si prenumele, domiciliul sau resedinta partilor ori, pentru persoane juridice, denumirea si sediul lor. De asemenea, cererea va cuprinde si codul numeric personal sau, dupa caz, codul unic de inregistrare ori codul de identificare fiscala, numarul de inmatriculare in registrul comertului sau de inscriere in registrul persoanelor juridice si contul bancar ale reclamantului, precum si ale paratului, daca partile poseda ori li s-au atribuit aceste elemente de identificare potrivit legii, in masura in care acestea sunt cunoscute de reclamant. Dispozitiile art. 148 alin. (1) teza a II-a sunt aplicabile. Daca reclamantul locuieste in strainatate, va arata si domiciliul ales in Romania unde urmeaza sa i se faca toate comunicarile privind procesul; </a:t>
            </a:r>
            <a:br>
              <a:rPr lang="ro-RO" sz="1500" smtClean="0"/>
            </a:br>
            <a:r>
              <a:rPr lang="ro-RO" sz="1500" smtClean="0"/>
              <a:t>b) numele, prenumele si calitatea celui care reprezinta partea in proces, iar in cazul reprezentarii prin avocat, numele, prenumele acestuia si sediul profesional. Dispozitiile art. 148 alin. (1) teza a II-a sunt aplicabile in mod corespunzator. Dovada calitatii de reprezentant, in forma prevazuta la art. 151, se va alatura cererii; </a:t>
            </a:r>
            <a:br>
              <a:rPr lang="ro-RO" sz="1500" smtClean="0"/>
            </a:br>
            <a:r>
              <a:rPr lang="ro-RO" sz="1500" smtClean="0"/>
              <a:t>c) obiectul cererii si valoarea lui, dupa pretuirea reclamantului, atunci cand acesta este evaluabil in bani, precum si modul de calcul prin care s-a ajuns la determinarea acestei valori, cu indicarea inscrisurilor corespunzatoare. Pentru imobile se aplica in mod corespunzator dispozitiile art. 104. (...); </a:t>
            </a:r>
            <a:br>
              <a:rPr lang="ro-RO" sz="1500" smtClean="0"/>
            </a:br>
            <a:r>
              <a:rPr lang="ro-RO" sz="1500" smtClean="0"/>
              <a:t>d) aratarea motivelor de fapt si de drept pe care se intemeiaza cererea; </a:t>
            </a:r>
            <a:br>
              <a:rPr lang="ro-RO" sz="1500" smtClean="0"/>
            </a:br>
            <a:r>
              <a:rPr lang="ro-RO" sz="1500" smtClean="0"/>
              <a:t>e) </a:t>
            </a:r>
            <a:r>
              <a:rPr lang="ro-RO" sz="1500" b="1" smtClean="0"/>
              <a:t>aratarea dovezilor pe care se sprijina fiecare capat de cerere. Cand dovada se face prin inscrisuri, se vor aplica, in mod corespunzator, dispozitiile art. 150</a:t>
            </a:r>
            <a:r>
              <a:rPr lang="ro-RO" sz="1500" smtClean="0"/>
              <a:t>. Cand reclamantul doreste sa isi dovedeasca cererea sau vreunul dintre capetele acesteia prin interogatoriul paratului, va cere infatisarea in persoana a acestuia, daca paratul este o persoana fizica. In cazurile in care legea prevede ca paratul va raspunde in scris la interogatoriu, acesta va fi atasat cererii de chemare in judecata. Cand se va cere dovada cu martori, se vor arata numele, prenumele si adresa martorilor, dispozitiile art. 148 alin. (1) teza a II-a fiind aplicabile in mod corespunzator; </a:t>
            </a:r>
            <a:br>
              <a:rPr lang="ro-RO" sz="1500" smtClean="0"/>
            </a:br>
            <a:r>
              <a:rPr lang="ro-RO" sz="1500" smtClean="0"/>
              <a:t>f) semnatura.</a:t>
            </a:r>
            <a:endParaRPr lang="ro-RO" sz="1500"/>
          </a:p>
        </p:txBody>
      </p:sp>
      <p:sp>
        <p:nvSpPr>
          <p:cNvPr id="4" name="Left Arrow 3"/>
          <p:cNvSpPr/>
          <p:nvPr/>
        </p:nvSpPr>
        <p:spPr>
          <a:xfrm>
            <a:off x="7452320" y="692696"/>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7105909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Art. 205 alin. (2) lit. d) CPC</a:t>
            </a:r>
            <a:endParaRPr lang="ro-RO"/>
          </a:p>
        </p:txBody>
      </p:sp>
      <p:sp>
        <p:nvSpPr>
          <p:cNvPr id="3" name="Content Placeholder 2"/>
          <p:cNvSpPr>
            <a:spLocks noGrp="1"/>
          </p:cNvSpPr>
          <p:nvPr>
            <p:ph idx="1"/>
          </p:nvPr>
        </p:nvSpPr>
        <p:spPr/>
        <p:txBody>
          <a:bodyPr>
            <a:normAutofit fontScale="62500" lnSpcReduction="20000"/>
          </a:bodyPr>
          <a:lstStyle/>
          <a:p>
            <a:pPr marL="0" indent="0">
              <a:buNone/>
            </a:pPr>
            <a:r>
              <a:rPr lang="ro-RO" b="1" smtClean="0"/>
              <a:t>Intampinarea va cuprinde</a:t>
            </a:r>
            <a:r>
              <a:rPr lang="ro-RO" smtClean="0"/>
              <a:t>: </a:t>
            </a:r>
            <a:br>
              <a:rPr lang="ro-RO" smtClean="0"/>
            </a:br>
            <a:r>
              <a:rPr lang="ro-RO" smtClean="0"/>
              <a:t>a) numele si prenumele, codul numeric personal, domiciliul sau resedinta paratului ori, pentru persoanele juridice, denumirea si sediul, precum si, dupa caz, codul unic de inregistrare sau codul de identificare fiscala, numarul de inmatriculare in registrul comertului ori de inscriere in registrul persoanelor juridice si contul bancar, daca reclamantul nu le-a mentionat in cererea de chemare in judecata. Dispozitiile art. 148 alin. (1) teza a II-a sunt aplicabile in mod corespunzator. Daca paratul locuieste in strainatate, va arata si domiciliul ales in Romania, unde urmeaza sa i se faca toate comunicarile privind procesul; </a:t>
            </a:r>
            <a:br>
              <a:rPr lang="ro-RO" smtClean="0"/>
            </a:br>
            <a:r>
              <a:rPr lang="ro-RO" smtClean="0"/>
              <a:t>b) exceptiile procesuale pe care paratul le invoca fata de cererea reclamantului; </a:t>
            </a:r>
            <a:br>
              <a:rPr lang="ro-RO" smtClean="0"/>
            </a:br>
            <a:r>
              <a:rPr lang="ro-RO" smtClean="0"/>
              <a:t>c) raspunsul la toate pretentiile si motivele de fapt si de drept ale cererii; </a:t>
            </a:r>
            <a:br>
              <a:rPr lang="ro-RO" smtClean="0"/>
            </a:br>
            <a:r>
              <a:rPr lang="ro-RO" smtClean="0"/>
              <a:t>d) </a:t>
            </a:r>
            <a:r>
              <a:rPr lang="ro-RO" b="1" smtClean="0"/>
              <a:t>dovezile cu care se apara impotriva fiecarui capat din cerere, dispozitiile art. 194 lit. e) fiind aplicabile in mod corespunzator</a:t>
            </a:r>
            <a:r>
              <a:rPr lang="ro-RO" smtClean="0"/>
              <a:t>; </a:t>
            </a:r>
            <a:br>
              <a:rPr lang="ro-RO" smtClean="0"/>
            </a:br>
            <a:r>
              <a:rPr lang="ro-RO" smtClean="0"/>
              <a:t>e) semnatura. </a:t>
            </a:r>
            <a:endParaRPr lang="ro-RO"/>
          </a:p>
        </p:txBody>
      </p:sp>
      <p:sp>
        <p:nvSpPr>
          <p:cNvPr id="4" name="Left Arrow 3"/>
          <p:cNvSpPr/>
          <p:nvPr/>
        </p:nvSpPr>
        <p:spPr>
          <a:xfrm>
            <a:off x="7236296" y="5589240"/>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13737332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Art. 150 CPC</a:t>
            </a:r>
            <a:endParaRPr lang="ro-RO"/>
          </a:p>
        </p:txBody>
      </p:sp>
      <p:sp>
        <p:nvSpPr>
          <p:cNvPr id="3" name="Content Placeholder 2"/>
          <p:cNvSpPr>
            <a:spLocks noGrp="1"/>
          </p:cNvSpPr>
          <p:nvPr>
            <p:ph idx="1"/>
          </p:nvPr>
        </p:nvSpPr>
        <p:spPr>
          <a:xfrm>
            <a:off x="457200" y="1340768"/>
            <a:ext cx="8435280" cy="5184576"/>
          </a:xfrm>
        </p:spPr>
        <p:txBody>
          <a:bodyPr>
            <a:noAutofit/>
          </a:bodyPr>
          <a:lstStyle/>
          <a:p>
            <a:pPr marL="0" indent="0">
              <a:buNone/>
            </a:pPr>
            <a:r>
              <a:rPr lang="ro-RO" sz="2300" smtClean="0"/>
              <a:t>(1) La fiecare exemplar al cererii se vor alatura copii de pe inscrisurile de care partea intelege a se folosi in proces. </a:t>
            </a:r>
            <a:br>
              <a:rPr lang="ro-RO" sz="2300" smtClean="0"/>
            </a:br>
            <a:r>
              <a:rPr lang="ro-RO" sz="2300" smtClean="0"/>
              <a:t>(2) </a:t>
            </a:r>
            <a:r>
              <a:rPr lang="ro-RO" sz="2300" b="1" smtClean="0"/>
              <a:t>Copiile vor fi certificate de parte pentru conformitate cu originalul</a:t>
            </a:r>
            <a:r>
              <a:rPr lang="ro-RO" sz="2300" smtClean="0"/>
              <a:t>. </a:t>
            </a:r>
            <a:br>
              <a:rPr lang="ro-RO" sz="2300" smtClean="0"/>
            </a:br>
            <a:r>
              <a:rPr lang="ro-RO" sz="2300" smtClean="0"/>
              <a:t>(3) Se vor putea depune in copie numai partile din inscris referitoare la proces, urmand ca instanta sa ordone, daca va fi nevoie, infatisarea inscrisului in intregime. </a:t>
            </a:r>
            <a:br>
              <a:rPr lang="ro-RO" sz="2300" smtClean="0"/>
            </a:br>
            <a:r>
              <a:rPr lang="ro-RO" sz="2300" smtClean="0"/>
              <a:t>(4) Cand inscrisurile sunt redactate intr-o limba straina, ele se depun in copie certificata, insotite de traducerea legalizata efectuata de un traducator autorizat. In cazul in care nu exista un traducator autorizat pentru limba in care sunt redactate inscrisurile in cauza, se pot folosi traducerile realizate de persoane de incredere cunoscatoare ale respectivei limbi, in conditiile legii speciale. </a:t>
            </a:r>
            <a:br>
              <a:rPr lang="ro-RO" sz="2300" smtClean="0"/>
            </a:br>
            <a:r>
              <a:rPr lang="ro-RO" sz="2300" smtClean="0"/>
              <a:t>(5) Dispozitiile art. 149 se aplica in mod corespunzator.</a:t>
            </a:r>
            <a:endParaRPr lang="ro-RO" sz="2300"/>
          </a:p>
        </p:txBody>
      </p:sp>
      <p:sp>
        <p:nvSpPr>
          <p:cNvPr id="4" name="Left Arrow 3"/>
          <p:cNvSpPr/>
          <p:nvPr/>
        </p:nvSpPr>
        <p:spPr>
          <a:xfrm>
            <a:off x="7204070" y="692696"/>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23180787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Art. 149 CPC</a:t>
            </a:r>
            <a:endParaRPr lang="ro-RO"/>
          </a:p>
        </p:txBody>
      </p:sp>
      <p:sp>
        <p:nvSpPr>
          <p:cNvPr id="3" name="Content Placeholder 2"/>
          <p:cNvSpPr>
            <a:spLocks noGrp="1"/>
          </p:cNvSpPr>
          <p:nvPr>
            <p:ph idx="1"/>
          </p:nvPr>
        </p:nvSpPr>
        <p:spPr>
          <a:xfrm>
            <a:off x="457200" y="1196752"/>
            <a:ext cx="8229600" cy="5256584"/>
          </a:xfrm>
        </p:spPr>
        <p:txBody>
          <a:bodyPr>
            <a:noAutofit/>
          </a:bodyPr>
          <a:lstStyle/>
          <a:p>
            <a:pPr marL="0" indent="0">
              <a:buNone/>
            </a:pPr>
            <a:r>
              <a:rPr lang="ro-RO" sz="2100" smtClean="0"/>
              <a:t>(1) Cand cererea urmeaza a fi comunicata, ea se va face in atatea exemplare cate sunt necesare pentru comunicare, in afara de cazurile in care partile au un reprezentant comun sau partea figureaza in mai multe calitati juridice, cand se va face intr-un singur exemplar. In toate cazurile este necesar si un exemplar pentru instanta. </a:t>
            </a:r>
            <a:br>
              <a:rPr lang="ro-RO" sz="2100" smtClean="0"/>
            </a:br>
            <a:r>
              <a:rPr lang="ro-RO" sz="2100" smtClean="0"/>
              <a:t>(2) Dispozitiile alin. (1) sunt aplicabile in mod corespunzator si in cazul prevazut la art. 148 alin. (4), grefierul de sedinta fiind tinut sa intocmeasca din oficiu copiile de pe incheiere necesare pentru comunicare. </a:t>
            </a:r>
            <a:br>
              <a:rPr lang="ro-RO" sz="2100" smtClean="0"/>
            </a:br>
            <a:r>
              <a:rPr lang="ro-RO" sz="2100" smtClean="0"/>
              <a:t>(3) </a:t>
            </a:r>
            <a:r>
              <a:rPr lang="ro-RO" sz="2100" b="1" smtClean="0"/>
              <a:t>Daca obligatia prevazuta la alin. (1) nu este indeplinita, instanta va putea indeplini din oficiu sau va putea pune in sarcina oricareia dintre parti indeplinirea acestei obligatii, </a:t>
            </a:r>
            <a:r>
              <a:rPr lang="ro-RO" sz="2100" b="1" u="sng" smtClean="0"/>
              <a:t>pe cheltuiala partii care avea aceasta obligatie</a:t>
            </a:r>
            <a:r>
              <a:rPr lang="ro-RO" sz="2100" b="1" smtClean="0"/>
              <a:t>. </a:t>
            </a:r>
            <a:r>
              <a:rPr lang="ro-RO" sz="2100" smtClean="0"/>
              <a:t/>
            </a:r>
            <a:br>
              <a:rPr lang="ro-RO" sz="2100" smtClean="0"/>
            </a:br>
            <a:r>
              <a:rPr lang="ro-RO" sz="2100" smtClean="0"/>
              <a:t>(4) In cazul in care c</a:t>
            </a:r>
            <a:r>
              <a:rPr lang="ro-RO" sz="2100" b="1" smtClean="0"/>
              <a:t>ererea a fost comunicata, potrivit legii, prin fax sau prin posta electronica, grefierul de sedinta este tinut sa intocmeasca din oficiu copii de pe cerere, </a:t>
            </a:r>
            <a:r>
              <a:rPr lang="ro-RO" sz="2100" b="1" u="sng" smtClean="0"/>
              <a:t>pe cheltuiala partii care avea aceasta obligatie</a:t>
            </a:r>
            <a:r>
              <a:rPr lang="ro-RO" sz="2100" smtClean="0"/>
              <a:t>. Dispozitiile art. 154 alin. (6) raman aplicabile. </a:t>
            </a:r>
            <a:endParaRPr lang="ro-RO" sz="2100"/>
          </a:p>
        </p:txBody>
      </p:sp>
      <p:sp>
        <p:nvSpPr>
          <p:cNvPr id="4" name="Left Arrow 3"/>
          <p:cNvSpPr/>
          <p:nvPr/>
        </p:nvSpPr>
        <p:spPr>
          <a:xfrm>
            <a:off x="7205023" y="548680"/>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29027701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mtClean="0"/>
              <a:t>Probe</a:t>
            </a:r>
            <a:endParaRPr lang="ro-RO"/>
          </a:p>
        </p:txBody>
      </p:sp>
      <p:cxnSp>
        <p:nvCxnSpPr>
          <p:cNvPr id="14" name="Straight Connector 13"/>
          <p:cNvCxnSpPr/>
          <p:nvPr/>
        </p:nvCxnSpPr>
        <p:spPr>
          <a:xfrm flipV="1">
            <a:off x="467544" y="3717032"/>
            <a:ext cx="2520280" cy="720080"/>
          </a:xfrm>
          <a:prstGeom prst="line">
            <a:avLst/>
          </a:prstGeom>
        </p:spPr>
        <p:style>
          <a:lnRef idx="1">
            <a:schemeClr val="accent1"/>
          </a:lnRef>
          <a:fillRef idx="0">
            <a:schemeClr val="accent1"/>
          </a:fillRef>
          <a:effectRef idx="0">
            <a:schemeClr val="accent1"/>
          </a:effectRef>
          <a:fontRef idx="minor">
            <a:schemeClr val="tx1"/>
          </a:fontRef>
        </p:style>
      </p:cxnSp>
      <p:sp>
        <p:nvSpPr>
          <p:cNvPr id="17" name="Down Arrow Callout 16"/>
          <p:cNvSpPr/>
          <p:nvPr/>
        </p:nvSpPr>
        <p:spPr>
          <a:xfrm>
            <a:off x="251520" y="2708920"/>
            <a:ext cx="1656184" cy="1440160"/>
          </a:xfrm>
          <a:prstGeom prst="downArrowCallou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o-RO" smtClean="0"/>
              <a:t>C – mijloacele de probă de care dispune </a:t>
            </a:r>
          </a:p>
        </p:txBody>
      </p:sp>
      <p:sp>
        <p:nvSpPr>
          <p:cNvPr id="19" name="Rectangle 18"/>
          <p:cNvSpPr/>
          <p:nvPr/>
        </p:nvSpPr>
        <p:spPr>
          <a:xfrm>
            <a:off x="251520" y="1988840"/>
            <a:ext cx="1656184" cy="57606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o-RO" smtClean="0">
                <a:hlinkClick r:id="rId2" action="ppaction://hlinksldjump"/>
              </a:rPr>
              <a:t>art. 10 lit. g)</a:t>
            </a:r>
            <a:r>
              <a:rPr lang="ro-RO" smtClean="0"/>
              <a:t>  </a:t>
            </a:r>
            <a:r>
              <a:rPr lang="ro-RO" smtClean="0">
                <a:hlinkClick r:id="rId3" action="ppaction://hlinksldjump"/>
              </a:rPr>
              <a:t>art. 11 alin. (2)</a:t>
            </a:r>
            <a:endParaRPr lang="ro-RO"/>
          </a:p>
        </p:txBody>
      </p:sp>
      <p:sp>
        <p:nvSpPr>
          <p:cNvPr id="20" name="Up Arrow Callout 19"/>
          <p:cNvSpPr/>
          <p:nvPr/>
        </p:nvSpPr>
        <p:spPr>
          <a:xfrm>
            <a:off x="1583668" y="4000516"/>
            <a:ext cx="1656184" cy="2088232"/>
          </a:xfrm>
          <a:prstGeom prst="upArrowCallou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o-RO" smtClean="0"/>
              <a:t>AC – dosarul achiziție -  cu excepția AP + DA postate în SEAP </a:t>
            </a:r>
            <a:endParaRPr lang="ro-RO"/>
          </a:p>
        </p:txBody>
      </p:sp>
      <p:sp>
        <p:nvSpPr>
          <p:cNvPr id="21" name="Rectangle 20"/>
          <p:cNvSpPr/>
          <p:nvPr/>
        </p:nvSpPr>
        <p:spPr>
          <a:xfrm>
            <a:off x="1583668" y="6165304"/>
            <a:ext cx="1656184" cy="43204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o-RO" smtClean="0">
                <a:hlinkClick r:id="rId4" action="ppaction://hlinksldjump"/>
              </a:rPr>
              <a:t>art. 18 alin. (2)</a:t>
            </a:r>
            <a:endParaRPr lang="ro-RO" smtClean="0"/>
          </a:p>
        </p:txBody>
      </p:sp>
      <p:sp>
        <p:nvSpPr>
          <p:cNvPr id="22" name="TextBox 21"/>
          <p:cNvSpPr txBox="1"/>
          <p:nvPr/>
        </p:nvSpPr>
        <p:spPr>
          <a:xfrm>
            <a:off x="179512" y="1268760"/>
            <a:ext cx="2520280" cy="369332"/>
          </a:xfrm>
          <a:prstGeom prst="rect">
            <a:avLst/>
          </a:prstGeom>
          <a:noFill/>
        </p:spPr>
        <p:txBody>
          <a:bodyPr wrap="square" rtlCol="0">
            <a:spAutoFit/>
          </a:bodyPr>
          <a:lstStyle/>
          <a:p>
            <a:r>
              <a:rPr lang="ro-RO" smtClean="0"/>
              <a:t>Legea nr. 101/2016</a:t>
            </a:r>
            <a:endParaRPr lang="ro-RO"/>
          </a:p>
        </p:txBody>
      </p:sp>
      <p:sp>
        <p:nvSpPr>
          <p:cNvPr id="24" name="Rectangle 23"/>
          <p:cNvSpPr/>
          <p:nvPr/>
        </p:nvSpPr>
        <p:spPr>
          <a:xfrm>
            <a:off x="2555776" y="3212976"/>
            <a:ext cx="936104" cy="43204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o-RO" smtClean="0">
                <a:hlinkClick r:id="rId5" action="ppaction://hlinksldjump"/>
              </a:rPr>
              <a:t>Art. 68</a:t>
            </a:r>
            <a:endParaRPr lang="ro-RO"/>
          </a:p>
        </p:txBody>
      </p:sp>
      <p:cxnSp>
        <p:nvCxnSpPr>
          <p:cNvPr id="25" name="Straight Connector 24"/>
          <p:cNvCxnSpPr/>
          <p:nvPr/>
        </p:nvCxnSpPr>
        <p:spPr>
          <a:xfrm flipV="1">
            <a:off x="5904148" y="3433548"/>
            <a:ext cx="2520280" cy="720080"/>
          </a:xfrm>
          <a:prstGeom prst="line">
            <a:avLst/>
          </a:prstGeom>
        </p:spPr>
        <p:style>
          <a:lnRef idx="1">
            <a:schemeClr val="accent1"/>
          </a:lnRef>
          <a:fillRef idx="0">
            <a:schemeClr val="accent1"/>
          </a:fillRef>
          <a:effectRef idx="0">
            <a:schemeClr val="accent1"/>
          </a:effectRef>
          <a:fontRef idx="minor">
            <a:schemeClr val="tx1"/>
          </a:fontRef>
        </p:style>
      </p:cxnSp>
      <p:sp>
        <p:nvSpPr>
          <p:cNvPr id="26" name="Down Arrow Callout 25"/>
          <p:cNvSpPr/>
          <p:nvPr/>
        </p:nvSpPr>
        <p:spPr>
          <a:xfrm>
            <a:off x="5688124" y="2425436"/>
            <a:ext cx="1656184" cy="1440160"/>
          </a:xfrm>
          <a:prstGeom prst="downArrowCallou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o-RO" smtClean="0"/>
              <a:t>R – cerere de chemare în judecată </a:t>
            </a:r>
          </a:p>
        </p:txBody>
      </p:sp>
      <p:sp>
        <p:nvSpPr>
          <p:cNvPr id="27" name="Rectangle 26"/>
          <p:cNvSpPr/>
          <p:nvPr/>
        </p:nvSpPr>
        <p:spPr>
          <a:xfrm>
            <a:off x="5688124" y="1916832"/>
            <a:ext cx="1656184" cy="36458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o-RO" smtClean="0">
                <a:hlinkClick r:id="rId6" action="ppaction://hlinksldjump"/>
              </a:rPr>
              <a:t>art. 194 lit. e)</a:t>
            </a:r>
            <a:endParaRPr lang="ro-RO"/>
          </a:p>
        </p:txBody>
      </p:sp>
      <p:sp>
        <p:nvSpPr>
          <p:cNvPr id="28" name="Up Arrow Callout 27"/>
          <p:cNvSpPr/>
          <p:nvPr/>
        </p:nvSpPr>
        <p:spPr>
          <a:xfrm>
            <a:off x="6948264" y="3717032"/>
            <a:ext cx="1800200" cy="864096"/>
          </a:xfrm>
          <a:prstGeom prst="upArrowCallou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o-RO" smtClean="0"/>
              <a:t>P – întâmpinare</a:t>
            </a:r>
            <a:endParaRPr lang="ro-RO"/>
          </a:p>
        </p:txBody>
      </p:sp>
      <p:sp>
        <p:nvSpPr>
          <p:cNvPr id="29" name="Rectangle 28"/>
          <p:cNvSpPr/>
          <p:nvPr/>
        </p:nvSpPr>
        <p:spPr>
          <a:xfrm>
            <a:off x="6948264" y="4801700"/>
            <a:ext cx="1800200" cy="93155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o-RO" smtClean="0">
                <a:hlinkClick r:id="rId7" action="ppaction://hlinksldjump"/>
              </a:rPr>
              <a:t>art. 205 alin. (2) lit. d)</a:t>
            </a:r>
            <a:r>
              <a:rPr lang="ro-RO" smtClean="0"/>
              <a:t> </a:t>
            </a:r>
          </a:p>
          <a:p>
            <a:pPr algn="ctr"/>
            <a:r>
              <a:rPr lang="ro-RO" smtClean="0"/>
              <a:t>art. 194 lit. e)</a:t>
            </a:r>
          </a:p>
        </p:txBody>
      </p:sp>
      <p:sp>
        <p:nvSpPr>
          <p:cNvPr id="30" name="Rectangle 29"/>
          <p:cNvSpPr/>
          <p:nvPr/>
        </p:nvSpPr>
        <p:spPr>
          <a:xfrm>
            <a:off x="4932040" y="4221088"/>
            <a:ext cx="1224136" cy="58061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o-RO" smtClean="0">
                <a:hlinkClick r:id="rId8" action="ppaction://hlinksldjump"/>
              </a:rPr>
              <a:t>art. 150 </a:t>
            </a:r>
            <a:r>
              <a:rPr lang="ro-RO" smtClean="0">
                <a:hlinkClick r:id="rId9" action="ppaction://hlinksldjump"/>
              </a:rPr>
              <a:t>art. 149</a:t>
            </a:r>
            <a:endParaRPr lang="ro-RO" smtClean="0"/>
          </a:p>
        </p:txBody>
      </p:sp>
      <p:sp>
        <p:nvSpPr>
          <p:cNvPr id="31" name="TextBox 30"/>
          <p:cNvSpPr txBox="1"/>
          <p:nvPr/>
        </p:nvSpPr>
        <p:spPr>
          <a:xfrm>
            <a:off x="4932040" y="1268760"/>
            <a:ext cx="2520280" cy="369332"/>
          </a:xfrm>
          <a:prstGeom prst="rect">
            <a:avLst/>
          </a:prstGeom>
          <a:noFill/>
        </p:spPr>
        <p:txBody>
          <a:bodyPr wrap="square" rtlCol="0">
            <a:spAutoFit/>
          </a:bodyPr>
          <a:lstStyle/>
          <a:p>
            <a:r>
              <a:rPr lang="ro-RO" smtClean="0"/>
              <a:t>CPC</a:t>
            </a:r>
            <a:endParaRPr lang="ro-RO"/>
          </a:p>
        </p:txBody>
      </p:sp>
    </p:spTree>
    <p:extLst>
      <p:ext uri="{BB962C8B-B14F-4D97-AF65-F5344CB8AC3E}">
        <p14:creationId xmlns:p14="http://schemas.microsoft.com/office/powerpoint/2010/main" val="41302661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fill="hold"/>
                                        <p:tgtEl>
                                          <p:spTgt spid="27"/>
                                        </p:tgtEl>
                                        <p:attrNameLst>
                                          <p:attrName>ppt_x</p:attrName>
                                        </p:attrNameLst>
                                      </p:cBhvr>
                                      <p:tavLst>
                                        <p:tav tm="0">
                                          <p:val>
                                            <p:strVal val="#ppt_x"/>
                                          </p:val>
                                        </p:tav>
                                        <p:tav tm="100000">
                                          <p:val>
                                            <p:strVal val="#ppt_x"/>
                                          </p:val>
                                        </p:tav>
                                      </p:tavLst>
                                    </p:anim>
                                    <p:anim calcmode="lin" valueType="num">
                                      <p:cBhvr additive="base">
                                        <p:cTn id="41"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ppt_x"/>
                                          </p:val>
                                        </p:tav>
                                        <p:tav tm="100000">
                                          <p:val>
                                            <p:strVal val="#ppt_x"/>
                                          </p:val>
                                        </p:tav>
                                      </p:tavLst>
                                    </p:anim>
                                    <p:anim calcmode="lin" valueType="num">
                                      <p:cBhvr additive="base">
                                        <p:cTn id="5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0" grpId="0" animBg="1"/>
      <p:bldP spid="21" grpId="0" animBg="1"/>
      <p:bldP spid="24" grpId="0" animBg="1"/>
      <p:bldP spid="26" grpId="0" animBg="1"/>
      <p:bldP spid="27" grpId="0" animBg="1"/>
      <p:bldP spid="28" grpId="0" animBg="1"/>
      <p:bldP spid="29" grpId="0" animBg="1"/>
      <p:bldP spid="3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Art. 451 alin. (1) cpc</a:t>
            </a:r>
            <a:endParaRPr lang="ro-RO"/>
          </a:p>
        </p:txBody>
      </p:sp>
      <p:sp>
        <p:nvSpPr>
          <p:cNvPr id="3" name="Content Placeholder 2"/>
          <p:cNvSpPr>
            <a:spLocks noGrp="1"/>
          </p:cNvSpPr>
          <p:nvPr>
            <p:ph idx="1"/>
          </p:nvPr>
        </p:nvSpPr>
        <p:spPr/>
        <p:txBody>
          <a:bodyPr>
            <a:normAutofit/>
          </a:bodyPr>
          <a:lstStyle/>
          <a:p>
            <a:pPr marL="0" indent="0" algn="just">
              <a:buNone/>
            </a:pPr>
            <a:r>
              <a:rPr lang="ro-RO" b="1" smtClean="0"/>
              <a:t>Cheltuielile de judecata constau in </a:t>
            </a:r>
            <a:r>
              <a:rPr lang="ro-RO" smtClean="0"/>
              <a:t>taxele judiciare de timbru si timbrul judiciar, onorariile avocatilor, ale expertilor si ale specialistilor numiti in conditiile art. 330 alin. (3), sumele cuvenite martorilor pentru deplasare si pierderile cauzate de necesitatea prezentei la proces, cheltuielile de transport si, daca este cazul, de cazare, precum si </a:t>
            </a:r>
            <a:r>
              <a:rPr lang="ro-RO" b="1" smtClean="0"/>
              <a:t>orice alte cheltuieli necesare pentru buna desfasurare a procesului. </a:t>
            </a:r>
            <a:r>
              <a:rPr lang="ro-RO" smtClean="0"/>
              <a:t> </a:t>
            </a:r>
            <a:endParaRPr lang="ro-RO"/>
          </a:p>
        </p:txBody>
      </p:sp>
      <p:sp>
        <p:nvSpPr>
          <p:cNvPr id="4" name="Left Arrow 3"/>
          <p:cNvSpPr/>
          <p:nvPr/>
        </p:nvSpPr>
        <p:spPr>
          <a:xfrm>
            <a:off x="7668344" y="1138567"/>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38474151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Art. 453 cpc</a:t>
            </a:r>
            <a:endParaRPr lang="ro-RO"/>
          </a:p>
        </p:txBody>
      </p:sp>
      <p:sp>
        <p:nvSpPr>
          <p:cNvPr id="3" name="Content Placeholder 2"/>
          <p:cNvSpPr>
            <a:spLocks noGrp="1"/>
          </p:cNvSpPr>
          <p:nvPr>
            <p:ph idx="1"/>
          </p:nvPr>
        </p:nvSpPr>
        <p:spPr/>
        <p:txBody>
          <a:bodyPr>
            <a:normAutofit fontScale="92500"/>
          </a:bodyPr>
          <a:lstStyle/>
          <a:p>
            <a:pPr marL="0" indent="0" algn="just">
              <a:buNone/>
            </a:pPr>
            <a:r>
              <a:rPr lang="ro-RO" smtClean="0"/>
              <a:t>(1) </a:t>
            </a:r>
            <a:r>
              <a:rPr lang="ro-RO" b="1" smtClean="0"/>
              <a:t>Partea care pierde procesul va fi obligata, la cererea partii care a castigat, sa ii plateasca acesteia cheltuieli de judecata</a:t>
            </a:r>
            <a:r>
              <a:rPr lang="ro-RO" smtClean="0"/>
              <a:t>.</a:t>
            </a:r>
            <a:endParaRPr lang="en-US" smtClean="0"/>
          </a:p>
          <a:p>
            <a:pPr marL="0" indent="0" algn="just">
              <a:buNone/>
            </a:pPr>
            <a:r>
              <a:rPr lang="ro-RO" smtClean="0"/>
              <a:t> </a:t>
            </a:r>
            <a:br>
              <a:rPr lang="ro-RO" smtClean="0"/>
            </a:br>
            <a:r>
              <a:rPr lang="ro-RO" smtClean="0"/>
              <a:t>(2) Cand cererea a fost admisa numai in parte, judecatorii vor stabili masura in care fiecare dintre parti poate fi obligata la plata cheltuielilor de judecata. Daca este cazul, judecatorii vor putea dispune compensarea cheltuielilor de judecata. </a:t>
            </a:r>
            <a:endParaRPr lang="ro-RO"/>
          </a:p>
        </p:txBody>
      </p:sp>
      <p:sp>
        <p:nvSpPr>
          <p:cNvPr id="4" name="Left Arrow 3"/>
          <p:cNvSpPr/>
          <p:nvPr/>
        </p:nvSpPr>
        <p:spPr>
          <a:xfrm>
            <a:off x="7668344" y="839175"/>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35851891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Art. 258 cpc</a:t>
            </a:r>
            <a:endParaRPr lang="ro-RO"/>
          </a:p>
        </p:txBody>
      </p:sp>
      <p:sp>
        <p:nvSpPr>
          <p:cNvPr id="3" name="Content Placeholder 2"/>
          <p:cNvSpPr>
            <a:spLocks noGrp="1"/>
          </p:cNvSpPr>
          <p:nvPr>
            <p:ph idx="1"/>
          </p:nvPr>
        </p:nvSpPr>
        <p:spPr/>
        <p:txBody>
          <a:bodyPr>
            <a:normAutofit fontScale="92500" lnSpcReduction="10000"/>
          </a:bodyPr>
          <a:lstStyle/>
          <a:p>
            <a:pPr marL="0" indent="0">
              <a:buNone/>
            </a:pPr>
            <a:r>
              <a:rPr lang="ro-RO"/>
              <a:t>(1) Probele se pot incuviinta numai daca sunt intrunite cerintele prevazute la art. 255, in afara de cazul cand ar exista pericolul ca ele sa se piarda prin intarziere. </a:t>
            </a:r>
            <a:br>
              <a:rPr lang="ro-RO"/>
            </a:br>
            <a:r>
              <a:rPr lang="ro-RO"/>
              <a:t>(2) </a:t>
            </a:r>
            <a:r>
              <a:rPr lang="ro-RO" b="1"/>
              <a:t>Incheierea prin care se incuviinteaza probele va arata faptele ce vor trebui dovedite, mijloacele de proba incuviintate, precum si obligatiile ce revin partilor in legatura cu administrarea acestora</a:t>
            </a:r>
            <a:r>
              <a:rPr lang="ro-RO"/>
              <a:t>. </a:t>
            </a:r>
            <a:br>
              <a:rPr lang="ro-RO"/>
            </a:br>
            <a:r>
              <a:rPr lang="ro-RO"/>
              <a:t>(3) Instanta va putea limita numarul martorilor propusi</a:t>
            </a:r>
          </a:p>
        </p:txBody>
      </p:sp>
      <p:sp>
        <p:nvSpPr>
          <p:cNvPr id="4" name="Left Arrow 3"/>
          <p:cNvSpPr/>
          <p:nvPr/>
        </p:nvSpPr>
        <p:spPr>
          <a:xfrm>
            <a:off x="7668344" y="839175"/>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34419485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Art. 22 Legea nr. 101/2016 </a:t>
            </a:r>
            <a:endParaRPr lang="ro-RO"/>
          </a:p>
        </p:txBody>
      </p:sp>
      <p:sp>
        <p:nvSpPr>
          <p:cNvPr id="3" name="Content Placeholder 2"/>
          <p:cNvSpPr>
            <a:spLocks noGrp="1"/>
          </p:cNvSpPr>
          <p:nvPr>
            <p:ph idx="1"/>
          </p:nvPr>
        </p:nvSpPr>
        <p:spPr/>
        <p:txBody>
          <a:bodyPr/>
          <a:lstStyle/>
          <a:p>
            <a:pPr marL="0" indent="0" algn="just">
              <a:buNone/>
            </a:pPr>
            <a:r>
              <a:rPr lang="en-US" b="1"/>
              <a:t>În cazuri bine justificate şi pentru prevenirea unei pagube iminente</a:t>
            </a:r>
            <a:r>
              <a:rPr lang="en-US"/>
              <a:t>, la cererea persoanei interesate, Consiliul poate să dispună prin încheiere, în termen de 3 zile de la primirea cererii, măsura suspendării procedurii de atribuire sau aplicării oricărei decizii luate de autoritatea contractantă, până la soluţionarea contestaţiei.</a:t>
            </a:r>
            <a:endParaRPr lang="ro-RO"/>
          </a:p>
        </p:txBody>
      </p:sp>
      <p:sp>
        <p:nvSpPr>
          <p:cNvPr id="4" name="Left Arrow 3"/>
          <p:cNvSpPr/>
          <p:nvPr/>
        </p:nvSpPr>
        <p:spPr>
          <a:xfrm>
            <a:off x="7668344" y="980728"/>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38496973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Art. 14 Legea nr. 554/2004</a:t>
            </a:r>
            <a:endParaRPr lang="ro-RO"/>
          </a:p>
        </p:txBody>
      </p:sp>
      <p:sp>
        <p:nvSpPr>
          <p:cNvPr id="3" name="Content Placeholder 2"/>
          <p:cNvSpPr>
            <a:spLocks noGrp="1"/>
          </p:cNvSpPr>
          <p:nvPr>
            <p:ph idx="1"/>
          </p:nvPr>
        </p:nvSpPr>
        <p:spPr>
          <a:xfrm>
            <a:off x="457200" y="1600200"/>
            <a:ext cx="8229600" cy="4925144"/>
          </a:xfrm>
        </p:spPr>
        <p:txBody>
          <a:bodyPr>
            <a:normAutofit fontScale="92500" lnSpcReduction="10000"/>
          </a:bodyPr>
          <a:lstStyle/>
          <a:p>
            <a:pPr marL="0" indent="0" algn="just">
              <a:buNone/>
            </a:pPr>
            <a:r>
              <a:rPr lang="ro-RO" b="1"/>
              <a:t>In cazuri bine justificate si pentru prevenirea unei pagube iminente, dupa sesizarea</a:t>
            </a:r>
            <a:r>
              <a:rPr lang="ro-RO"/>
              <a:t>, in conditiile art. 7, a autoritatii publice care a emis actul sau a autoritatii ierarhic superioare, persoana </a:t>
            </a:r>
            <a:r>
              <a:rPr lang="ro-RO" smtClean="0"/>
              <a:t>vatamata </a:t>
            </a:r>
            <a:r>
              <a:rPr lang="ro-RO"/>
              <a:t>poate sa ceara instantei competente sa dispuna suspendarea executarii actului administrativ unilateral pana la pronuntarea instantei de </a:t>
            </a:r>
            <a:r>
              <a:rPr lang="ro-RO" smtClean="0"/>
              <a:t>fond. </a:t>
            </a:r>
            <a:r>
              <a:rPr lang="ro-RO"/>
              <a:t>In cazul in care persoana vatamata nu introduce actiunea in anularea actului in termen de 60 de zile, suspendarea inceteaza de drept si fara nicio formalitate.</a:t>
            </a:r>
          </a:p>
        </p:txBody>
      </p:sp>
      <p:sp>
        <p:nvSpPr>
          <p:cNvPr id="4" name="Left Arrow 3"/>
          <p:cNvSpPr/>
          <p:nvPr/>
        </p:nvSpPr>
        <p:spPr>
          <a:xfrm>
            <a:off x="7668344" y="980728"/>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32710194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Art. 15 Legea nr. 554/2004</a:t>
            </a:r>
            <a:endParaRPr lang="ro-RO"/>
          </a:p>
        </p:txBody>
      </p:sp>
      <p:sp>
        <p:nvSpPr>
          <p:cNvPr id="3" name="Content Placeholder 2"/>
          <p:cNvSpPr>
            <a:spLocks noGrp="1"/>
          </p:cNvSpPr>
          <p:nvPr>
            <p:ph idx="1"/>
          </p:nvPr>
        </p:nvSpPr>
        <p:spPr/>
        <p:txBody>
          <a:bodyPr>
            <a:normAutofit fontScale="92500" lnSpcReduction="20000"/>
          </a:bodyPr>
          <a:lstStyle/>
          <a:p>
            <a:pPr marL="0" indent="0" algn="just">
              <a:buNone/>
            </a:pPr>
            <a:r>
              <a:rPr lang="ro-RO"/>
              <a:t>Suspendarea executarii actului administrativ unilateral poate fi solicitata de reclamant, pentru motivele prevazute la art. 14, si prin cererea adresata instantei competente pentru anularea, in tot sau in parte, a actului atacat. In acest caz, instanta poate dispune </a:t>
            </a:r>
            <a:r>
              <a:rPr lang="ro-RO" b="1"/>
              <a:t>suspendarea actului administrativ atacat, pana la solutionarea definitiva si irevocabila a cauzei. </a:t>
            </a:r>
            <a:r>
              <a:rPr lang="ro-RO"/>
              <a:t>Cererea de suspendare se poate formula odata cu actiunea principala sau printr-o actiune separata, pana la solutionarea actiunii in </a:t>
            </a:r>
            <a:r>
              <a:rPr lang="ro-RO" smtClean="0"/>
              <a:t>fond.</a:t>
            </a:r>
            <a:endParaRPr lang="ro-RO"/>
          </a:p>
        </p:txBody>
      </p:sp>
      <p:sp>
        <p:nvSpPr>
          <p:cNvPr id="4" name="Left Arrow 3"/>
          <p:cNvSpPr/>
          <p:nvPr/>
        </p:nvSpPr>
        <p:spPr>
          <a:xfrm>
            <a:off x="7668344" y="980728"/>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15776445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Art. 19 Legea nr. 101/2016 </a:t>
            </a:r>
            <a:endParaRPr lang="ro-RO"/>
          </a:p>
        </p:txBody>
      </p:sp>
      <p:sp>
        <p:nvSpPr>
          <p:cNvPr id="3" name="Content Placeholder 2"/>
          <p:cNvSpPr>
            <a:spLocks noGrp="1"/>
          </p:cNvSpPr>
          <p:nvPr>
            <p:ph idx="1"/>
          </p:nvPr>
        </p:nvSpPr>
        <p:spPr>
          <a:xfrm>
            <a:off x="251520" y="1484784"/>
            <a:ext cx="8640960" cy="4968552"/>
          </a:xfrm>
        </p:spPr>
        <p:txBody>
          <a:bodyPr>
            <a:normAutofit lnSpcReduction="10000"/>
          </a:bodyPr>
          <a:lstStyle/>
          <a:p>
            <a:pPr marL="0" indent="0" algn="just">
              <a:buNone/>
            </a:pPr>
            <a:r>
              <a:rPr lang="en-US" sz="2000" smtClean="0"/>
              <a:t>La cerere, </a:t>
            </a:r>
            <a:r>
              <a:rPr lang="en-US" sz="2000" b="1" smtClean="0"/>
              <a:t>părţile cauzei au acces la documentele dosarului constituit la Consiliu, în aceleaşi condiţii în care se realizează accesul la dosarele constituite la instanţele de judecată potrivit prevederilor Legii nr. 134/2010</a:t>
            </a:r>
            <a:r>
              <a:rPr lang="en-US" sz="2000" smtClean="0"/>
              <a:t>, republicată, cu modificările ulterioare, cu excepţia documentelor pe care operatorii economici le declară ca fiind confidenţiale, întrucât cuprind, fără a se limita la acestea, secrete tehnice şi/sau comerciale, stabilite conform legii, iar dezvăluirea acestora ar prejudicia interesele legitime ale operatorilor economici, în special în ceea ce priveşte secretul comercial şi proprietatea intelectuală. Caracterul confidenţial trebuie demonstrat prin orice mijloace de probă.  </a:t>
            </a:r>
            <a:endParaRPr lang="ro-RO" sz="2000" smtClean="0"/>
          </a:p>
          <a:p>
            <a:pPr marL="0" indent="0" algn="just">
              <a:buNone/>
            </a:pPr>
            <a:r>
              <a:rPr lang="en-US" sz="2000" smtClean="0"/>
              <a:t>Accesul </a:t>
            </a:r>
            <a:r>
              <a:rPr lang="en-US" sz="2000"/>
              <a:t>la documentele dosarului constituit la Consiliu potrivit alin. (1) nu este condiţionat de accesul la documentele aflate la autoritatea contractantă potrivit legislaţiei privind achiziţiile publice sau legislaţiei privind achiziţiile sectoriale ori legislaţiei privind concesiunile de lucrări şi concesiunile de servicii.  </a:t>
            </a:r>
            <a:endParaRPr lang="ro-RO" sz="2000"/>
          </a:p>
          <a:p>
            <a:pPr marL="0" indent="0" algn="just">
              <a:buNone/>
            </a:pPr>
            <a:r>
              <a:rPr lang="en-US" sz="2000" smtClean="0"/>
              <a:t>În </a:t>
            </a:r>
            <a:r>
              <a:rPr lang="en-US" sz="2000"/>
              <a:t>sensul alin. (1), documentele sunt marcate sau indicate de către ofertanţi, în mod explicit şi vizibil, ca fiind confidenţiale. Consultarea documentelor confidenţiale din oferte este permisă numai cu acordul scris al respectivilor ofertanţi.</a:t>
            </a:r>
            <a:endParaRPr lang="ro-RO" sz="2000"/>
          </a:p>
        </p:txBody>
      </p:sp>
      <p:sp>
        <p:nvSpPr>
          <p:cNvPr id="4" name="Left Arrow 3"/>
          <p:cNvSpPr/>
          <p:nvPr/>
        </p:nvSpPr>
        <p:spPr>
          <a:xfrm>
            <a:off x="7668344" y="980728"/>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5430123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a:t>art. 93 alin. (2) din anexa la Hotărârea CSM nr. </a:t>
            </a:r>
            <a:r>
              <a:rPr lang="ro-RO" smtClean="0"/>
              <a:t>1375/2015</a:t>
            </a:r>
            <a:endParaRPr lang="ro-RO"/>
          </a:p>
        </p:txBody>
      </p:sp>
      <p:sp>
        <p:nvSpPr>
          <p:cNvPr id="3" name="Content Placeholder 2"/>
          <p:cNvSpPr>
            <a:spLocks noGrp="1"/>
          </p:cNvSpPr>
          <p:nvPr>
            <p:ph idx="1"/>
          </p:nvPr>
        </p:nvSpPr>
        <p:spPr/>
        <p:txBody>
          <a:bodyPr/>
          <a:lstStyle/>
          <a:p>
            <a:pPr marL="0" indent="0" algn="just">
              <a:buNone/>
            </a:pPr>
            <a:r>
              <a:rPr lang="ro-RO"/>
              <a:t>Dosarele și evidențele instanței privitoare la activitatea de judecată </a:t>
            </a:r>
            <a:r>
              <a:rPr lang="ro-RO" b="1"/>
              <a:t>pot fi consultate de persoanele care justifică un interes legitim, cu respectarea ordinii de solicitare și a măsurilor de asigurare a integrității documentelor</a:t>
            </a:r>
            <a:r>
              <a:rPr lang="ro-RO"/>
              <a:t>. Cererea cu datele de identificare ale solicitantului se aprobă de persoana care coordonează activitatea compartimentului </a:t>
            </a:r>
            <a:r>
              <a:rPr lang="ro-RO" smtClean="0"/>
              <a:t>arhivă</a:t>
            </a:r>
            <a:endParaRPr lang="ro-RO"/>
          </a:p>
        </p:txBody>
      </p:sp>
      <p:sp>
        <p:nvSpPr>
          <p:cNvPr id="4" name="Left Arrow 3"/>
          <p:cNvSpPr/>
          <p:nvPr/>
        </p:nvSpPr>
        <p:spPr>
          <a:xfrm>
            <a:off x="7668344" y="980728"/>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36411501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Art. 21 Legea nr. 101/2016 </a:t>
            </a:r>
            <a:endParaRPr lang="ro-RO"/>
          </a:p>
        </p:txBody>
      </p:sp>
      <p:sp>
        <p:nvSpPr>
          <p:cNvPr id="3" name="Content Placeholder 2"/>
          <p:cNvSpPr>
            <a:spLocks noGrp="1"/>
          </p:cNvSpPr>
          <p:nvPr>
            <p:ph idx="1"/>
          </p:nvPr>
        </p:nvSpPr>
        <p:spPr/>
        <p:txBody>
          <a:bodyPr>
            <a:normAutofit fontScale="77500" lnSpcReduction="20000"/>
          </a:bodyPr>
          <a:lstStyle/>
          <a:p>
            <a:pPr marL="0" indent="0" algn="just">
              <a:buNone/>
            </a:pPr>
            <a:r>
              <a:rPr lang="en-US"/>
              <a:t>Procedura în faţa Consiliului este scrisă, iar părţile sunt audiate numai dacă acest lucru este considerat necesar de către completul de soluţionare a contestaţiei.  </a:t>
            </a:r>
            <a:endParaRPr lang="ro-RO"/>
          </a:p>
          <a:p>
            <a:pPr marL="0" indent="0" algn="just">
              <a:buNone/>
            </a:pPr>
            <a:r>
              <a:rPr lang="en-US" b="1" smtClean="0"/>
              <a:t>Părţile </a:t>
            </a:r>
            <a:r>
              <a:rPr lang="en-US" b="1"/>
              <a:t>pot </a:t>
            </a:r>
            <a:r>
              <a:rPr lang="en-US"/>
              <a:t>fi reprezentate de avocaţi sau de consilieri juridici şi </a:t>
            </a:r>
            <a:r>
              <a:rPr lang="en-US" b="1"/>
              <a:t>pot depune concluzii scrise în cursul procedurii</a:t>
            </a:r>
            <a:r>
              <a:rPr lang="en-US"/>
              <a:t>. De asemenea, părţile pot solicita să depună concluzii oral în faţa Consiliului, fără ca prin aceasta să fie afectat termenul legal de soluţionare a contestaţiei, prevăzut la art. 24.  </a:t>
            </a:r>
            <a:endParaRPr lang="ro-RO"/>
          </a:p>
          <a:p>
            <a:pPr marL="0" indent="0" algn="just">
              <a:buNone/>
            </a:pPr>
            <a:r>
              <a:rPr lang="en-US" b="1" smtClean="0"/>
              <a:t>Este </a:t>
            </a:r>
            <a:r>
              <a:rPr lang="en-US" b="1"/>
              <a:t>inadmisibilă prezentarea unor noi motive de contestare şi/sau formularea unor noi capete de cerere pe calea concluziilor scrise</a:t>
            </a:r>
            <a:r>
              <a:rPr lang="en-US"/>
              <a:t> sau orale ori a precizărilor la contestaţie ulterior termenului legal de formulare a acesteia</a:t>
            </a:r>
            <a:endParaRPr lang="ro-RO"/>
          </a:p>
        </p:txBody>
      </p:sp>
      <p:sp>
        <p:nvSpPr>
          <p:cNvPr id="4" name="Left Arrow 3"/>
          <p:cNvSpPr/>
          <p:nvPr/>
        </p:nvSpPr>
        <p:spPr>
          <a:xfrm>
            <a:off x="7668344" y="980728"/>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8355248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Art. 383 cpc</a:t>
            </a:r>
            <a:endParaRPr lang="ro-RO"/>
          </a:p>
        </p:txBody>
      </p:sp>
      <p:sp>
        <p:nvSpPr>
          <p:cNvPr id="3" name="Content Placeholder 2"/>
          <p:cNvSpPr>
            <a:spLocks noGrp="1"/>
          </p:cNvSpPr>
          <p:nvPr>
            <p:ph idx="1"/>
          </p:nvPr>
        </p:nvSpPr>
        <p:spPr/>
        <p:txBody>
          <a:bodyPr>
            <a:normAutofit fontScale="85000" lnSpcReduction="20000"/>
          </a:bodyPr>
          <a:lstStyle/>
          <a:p>
            <a:pPr marL="0" indent="0" algn="just">
              <a:buNone/>
            </a:pPr>
            <a:r>
              <a:rPr lang="ro-RO" smtClean="0"/>
              <a:t>Dupa </a:t>
            </a:r>
            <a:r>
              <a:rPr lang="ro-RO" b="1"/>
              <a:t>administrarea tuturor probelor incuviintate de instanta</a:t>
            </a:r>
            <a:r>
              <a:rPr lang="ro-RO"/>
              <a:t> </a:t>
            </a:r>
            <a:r>
              <a:rPr lang="ro-RO" b="1"/>
              <a:t>reclamantul</a:t>
            </a:r>
            <a:r>
              <a:rPr lang="ro-RO"/>
              <a:t>, prin avocatul sau, </a:t>
            </a:r>
            <a:r>
              <a:rPr lang="ro-RO" b="1"/>
              <a:t>va redacta concluziile scrise privind sustinerea pretentiilor sale</a:t>
            </a:r>
            <a:r>
              <a:rPr lang="ro-RO"/>
              <a:t>, pe care le va trimite, prin scrisoare recomandata cu confirmare de primire, sau le va inmana in mod direct, sub luare de semnatura, celorlalte parti din proces si, cand este cazul, Ministerului Public</a:t>
            </a:r>
            <a:r>
              <a:rPr lang="ro-RO" smtClean="0"/>
              <a:t>.</a:t>
            </a:r>
          </a:p>
          <a:p>
            <a:pPr marL="0" indent="0" algn="just">
              <a:buNone/>
            </a:pPr>
            <a:r>
              <a:rPr lang="ro-RO" smtClean="0"/>
              <a:t> </a:t>
            </a:r>
            <a:r>
              <a:rPr lang="ro-RO"/>
              <a:t/>
            </a:r>
            <a:br>
              <a:rPr lang="ro-RO"/>
            </a:br>
            <a:r>
              <a:rPr lang="ro-RO" smtClean="0"/>
              <a:t>Dupa </a:t>
            </a:r>
            <a:r>
              <a:rPr lang="ro-RO"/>
              <a:t>primirea concluziilor scrise ale reclamantului </a:t>
            </a:r>
            <a:r>
              <a:rPr lang="ro-RO" b="1"/>
              <a:t>fiecare parte</a:t>
            </a:r>
            <a:r>
              <a:rPr lang="ro-RO"/>
              <a:t>, prin avocatul sau, </a:t>
            </a:r>
            <a:r>
              <a:rPr lang="ro-RO" b="1"/>
              <a:t>va redacta propriile concluzii scrise, pe care le va comunica</a:t>
            </a:r>
            <a:r>
              <a:rPr lang="ro-RO"/>
              <a:t>, potrivit alin. (1), reclamantului, celorlalte parti, precum si, cand este cazul, Ministerului Public. </a:t>
            </a:r>
          </a:p>
        </p:txBody>
      </p:sp>
      <p:sp>
        <p:nvSpPr>
          <p:cNvPr id="4" name="Left Arrow 3"/>
          <p:cNvSpPr/>
          <p:nvPr/>
        </p:nvSpPr>
        <p:spPr>
          <a:xfrm>
            <a:off x="7668344" y="980728"/>
            <a:ext cx="1152128"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mtClean="0">
                <a:hlinkClick r:id="rId2" action="ppaction://hlinksldjump"/>
              </a:rPr>
              <a:t>Inapoi</a:t>
            </a:r>
            <a:endParaRPr lang="ro-RO" smtClean="0"/>
          </a:p>
        </p:txBody>
      </p:sp>
    </p:spTree>
    <p:extLst>
      <p:ext uri="{BB962C8B-B14F-4D97-AF65-F5344CB8AC3E}">
        <p14:creationId xmlns:p14="http://schemas.microsoft.com/office/powerpoint/2010/main" val="24732706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ro-RO" smtClean="0"/>
              <a:t>Problematică pentru dezbatere 1</a:t>
            </a:r>
            <a:endParaRPr lang="ro-RO"/>
          </a:p>
        </p:txBody>
      </p:sp>
      <p:sp>
        <p:nvSpPr>
          <p:cNvPr id="8" name="Content Placeholder 7"/>
          <p:cNvSpPr>
            <a:spLocks noGrp="1"/>
          </p:cNvSpPr>
          <p:nvPr>
            <p:ph idx="1"/>
          </p:nvPr>
        </p:nvSpPr>
        <p:spPr/>
        <p:txBody>
          <a:bodyPr>
            <a:normAutofit fontScale="92500" lnSpcReduction="10000"/>
          </a:bodyPr>
          <a:lstStyle/>
          <a:p>
            <a:r>
              <a:rPr lang="ro-RO" smtClean="0"/>
              <a:t>CNSC va descărca DA din SEAP ? Sau doar va vizualiza în SEAP</a:t>
            </a:r>
            <a:r>
              <a:rPr lang="en-US" smtClean="0"/>
              <a:t>,</a:t>
            </a:r>
            <a:r>
              <a:rPr lang="ro-RO" smtClean="0"/>
              <a:t> DA și se va face trimitere în cadrul deciziei? În situația soluționării plângerii instanța își va descărca DA din SEAP?</a:t>
            </a:r>
          </a:p>
          <a:p>
            <a:r>
              <a:rPr lang="en-US" smtClean="0"/>
              <a:t>CNSC va</a:t>
            </a:r>
            <a:r>
              <a:rPr lang="ro-RO" smtClean="0"/>
              <a:t> descărca/listarea DA în totalitate? Sau doar paginile necesare soluționării contestației? Dacă instanța în soluționarea plângerii consideră că sunt pertinente, concludente, verosimile alte pag. decât pag. descărcate de CNSC, va proceda la listarea lor și introducerea în cadrul dosarului? </a:t>
            </a:r>
          </a:p>
          <a:p>
            <a:endParaRPr lang="ro-RO"/>
          </a:p>
        </p:txBody>
      </p:sp>
    </p:spTree>
    <p:extLst>
      <p:ext uri="{BB962C8B-B14F-4D97-AF65-F5344CB8AC3E}">
        <p14:creationId xmlns:p14="http://schemas.microsoft.com/office/powerpoint/2010/main" val="34433308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heel(1)">
                                      <p:cBhvr>
                                        <p:cTn id="7" dur="20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heel(1)">
                                      <p:cBhvr>
                                        <p:cTn id="12" dur="2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normAutofit/>
          </a:bodyPr>
          <a:lstStyle/>
          <a:p>
            <a:r>
              <a:rPr lang="ro-RO" sz="8800" smtClean="0"/>
              <a:t>Multumesc</a:t>
            </a:r>
            <a:endParaRPr lang="ro-RO" sz="8800"/>
          </a:p>
        </p:txBody>
      </p:sp>
      <p:sp>
        <p:nvSpPr>
          <p:cNvPr id="7" name="TextBox 6"/>
          <p:cNvSpPr txBox="1"/>
          <p:nvPr/>
        </p:nvSpPr>
        <p:spPr>
          <a:xfrm>
            <a:off x="5292080" y="4653136"/>
            <a:ext cx="3384376" cy="369332"/>
          </a:xfrm>
          <a:prstGeom prst="rect">
            <a:avLst/>
          </a:prstGeom>
          <a:noFill/>
        </p:spPr>
        <p:txBody>
          <a:bodyPr wrap="square" rtlCol="0">
            <a:spAutoFit/>
          </a:bodyPr>
          <a:lstStyle/>
          <a:p>
            <a:pPr algn="r"/>
            <a:r>
              <a:rPr lang="ro-RO" smtClean="0"/>
              <a:t>Florentina DRĂGAN</a:t>
            </a:r>
            <a:endParaRPr lang="ro-RO"/>
          </a:p>
        </p:txBody>
      </p:sp>
    </p:spTree>
    <p:extLst>
      <p:ext uri="{BB962C8B-B14F-4D97-AF65-F5344CB8AC3E}">
        <p14:creationId xmlns:p14="http://schemas.microsoft.com/office/powerpoint/2010/main" val="12540027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Problematică pentru dezbatere 2</a:t>
            </a:r>
            <a:endParaRPr lang="ro-RO"/>
          </a:p>
        </p:txBody>
      </p:sp>
      <p:sp>
        <p:nvSpPr>
          <p:cNvPr id="7" name="Content Placeholder 6"/>
          <p:cNvSpPr>
            <a:spLocks noGrp="1"/>
          </p:cNvSpPr>
          <p:nvPr>
            <p:ph idx="1"/>
          </p:nvPr>
        </p:nvSpPr>
        <p:spPr/>
        <p:txBody>
          <a:bodyPr>
            <a:normAutofit lnSpcReduction="10000"/>
          </a:bodyPr>
          <a:lstStyle/>
          <a:p>
            <a:pPr algn="just"/>
            <a:r>
              <a:rPr lang="ro-RO" smtClean="0"/>
              <a:t>CNSC poate introduce încrisuri în cadrul dosarului aflat pe rolul său? Va elabora o minută sau încheiere motivată preparatori cf </a:t>
            </a:r>
            <a:r>
              <a:rPr lang="ro-RO" smtClean="0">
                <a:hlinkClick r:id="rId2" action="ppaction://hlinksldjump"/>
              </a:rPr>
              <a:t>art. 258 cpc</a:t>
            </a:r>
            <a:r>
              <a:rPr lang="ro-RO" smtClean="0"/>
              <a:t> sau nu va elabora niciun înscris?</a:t>
            </a:r>
          </a:p>
          <a:p>
            <a:pPr algn="just"/>
            <a:r>
              <a:rPr lang="ro-RO"/>
              <a:t>Î</a:t>
            </a:r>
            <a:r>
              <a:rPr lang="ro-RO" smtClean="0"/>
              <a:t>nscrisurile listate de CNSC vor fi certificate  pentru conformitate cu </a:t>
            </a:r>
            <a:r>
              <a:rPr lang="ro-RO"/>
              <a:t>originalul </a:t>
            </a:r>
            <a:r>
              <a:rPr lang="ro-RO" smtClean="0"/>
              <a:t>potrivit art</a:t>
            </a:r>
            <a:r>
              <a:rPr lang="ro-RO"/>
              <a:t>. 150 </a:t>
            </a:r>
            <a:r>
              <a:rPr lang="ro-RO" smtClean="0"/>
              <a:t>cpc?</a:t>
            </a:r>
          </a:p>
          <a:p>
            <a:pPr algn="just"/>
            <a:r>
              <a:rPr lang="ro-RO" smtClean="0"/>
              <a:t>Imprimarea pe format de hâtie se face pe cheltuiala CNSC sau a AC cf art. 149 cpc? </a:t>
            </a:r>
          </a:p>
          <a:p>
            <a:pPr marL="0" indent="0">
              <a:buNone/>
            </a:pPr>
            <a:endParaRPr lang="ro-RO"/>
          </a:p>
        </p:txBody>
      </p:sp>
    </p:spTree>
    <p:extLst>
      <p:ext uri="{BB962C8B-B14F-4D97-AF65-F5344CB8AC3E}">
        <p14:creationId xmlns:p14="http://schemas.microsoft.com/office/powerpoint/2010/main" val="3709150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heel(1)">
                                      <p:cBhvr>
                                        <p:cTn id="7" dur="2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heel(1)">
                                      <p:cBhvr>
                                        <p:cTn id="12" dur="2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heel(1)">
                                      <p:cBhvr>
                                        <p:cTn id="17" dur="2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Problematică pentru dezbatere 3</a:t>
            </a:r>
            <a:endParaRPr lang="ro-RO"/>
          </a:p>
        </p:txBody>
      </p:sp>
      <p:sp>
        <p:nvSpPr>
          <p:cNvPr id="3" name="Content Placeholder 2"/>
          <p:cNvSpPr>
            <a:spLocks noGrp="1"/>
          </p:cNvSpPr>
          <p:nvPr>
            <p:ph idx="1"/>
          </p:nvPr>
        </p:nvSpPr>
        <p:spPr/>
        <p:txBody>
          <a:bodyPr>
            <a:normAutofit fontScale="70000" lnSpcReduction="20000"/>
          </a:bodyPr>
          <a:lstStyle/>
          <a:p>
            <a:pPr algn="just"/>
            <a:r>
              <a:rPr lang="ro-RO" sz="3700" dirty="0" smtClean="0"/>
              <a:t>Listarea documentelor trimise de AC pe CD se face pe cheltuiala CNSC? C solicită studiu dosarului iar pe CD sunt și informații motivate și dovedite ca fiind confidențiale?</a:t>
            </a:r>
          </a:p>
          <a:p>
            <a:pPr algn="just"/>
            <a:r>
              <a:rPr lang="ro-RO" sz="3700" dirty="0" smtClean="0"/>
              <a:t>Dar listarea contestațiilor și a înscrisurilor trimise de C prin e-mail se va face pe cheltuiala CNSC sau a C cf. art. 149 cpc?</a:t>
            </a:r>
          </a:p>
          <a:p>
            <a:pPr algn="just"/>
            <a:r>
              <a:rPr lang="ro-RO" sz="3700" dirty="0" smtClean="0"/>
              <a:t>Dar dacă C alege să transmită mijloacele de probă de care dispune prin folosirea unor site-uri de transfer fișiere de mari dimensiuni ex: we transfer, fastupload, etc. CNSC este obligat să le listeze pe cheltuiala sa? În ce perioadă de </a:t>
            </a:r>
            <a:r>
              <a:rPr lang="ro-RO" sz="3700" dirty="0" smtClean="0"/>
              <a:t>timp</a:t>
            </a:r>
            <a:r>
              <a:rPr lang="en-US" sz="3700" dirty="0"/>
              <a:t> </a:t>
            </a:r>
            <a:r>
              <a:rPr lang="en-US" sz="3700" dirty="0" err="1" smtClean="0"/>
              <a:t>ar</a:t>
            </a:r>
            <a:r>
              <a:rPr lang="en-US" sz="3700" dirty="0" smtClean="0"/>
              <a:t> </a:t>
            </a:r>
            <a:r>
              <a:rPr lang="en-US" sz="3700" dirty="0" err="1" smtClean="0"/>
              <a:t>trebui</a:t>
            </a:r>
            <a:r>
              <a:rPr lang="en-US" sz="3700" dirty="0" smtClean="0"/>
              <a:t> </a:t>
            </a:r>
            <a:r>
              <a:rPr lang="en-US" sz="3700" dirty="0" err="1" smtClean="0"/>
              <a:t>descarcate</a:t>
            </a:r>
            <a:r>
              <a:rPr lang="en-US" sz="3700" dirty="0" smtClean="0"/>
              <a:t> </a:t>
            </a:r>
            <a:r>
              <a:rPr lang="ro-RO" sz="3700" dirty="0" smtClean="0"/>
              <a:t>având </a:t>
            </a:r>
            <a:r>
              <a:rPr lang="ro-RO" sz="3700" dirty="0" smtClean="0"/>
              <a:t>în vedere faptul că aceste site-uri oferă posibilitatea descărcării o perioadă limitată de timp?</a:t>
            </a:r>
          </a:p>
          <a:p>
            <a:endParaRPr lang="ro-RO" dirty="0"/>
          </a:p>
        </p:txBody>
      </p:sp>
    </p:spTree>
    <p:extLst>
      <p:ext uri="{BB962C8B-B14F-4D97-AF65-F5344CB8AC3E}">
        <p14:creationId xmlns:p14="http://schemas.microsoft.com/office/powerpoint/2010/main" val="204802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Problematică pentru dezbatere 4</a:t>
            </a:r>
            <a:endParaRPr lang="ro-RO"/>
          </a:p>
        </p:txBody>
      </p:sp>
      <p:sp>
        <p:nvSpPr>
          <p:cNvPr id="3" name="Content Placeholder 2"/>
          <p:cNvSpPr>
            <a:spLocks noGrp="1"/>
          </p:cNvSpPr>
          <p:nvPr>
            <p:ph idx="1"/>
          </p:nvPr>
        </p:nvSpPr>
        <p:spPr/>
        <p:txBody>
          <a:bodyPr/>
          <a:lstStyle/>
          <a:p>
            <a:pPr algn="just"/>
            <a:r>
              <a:rPr lang="ro-RO" smtClean="0"/>
              <a:t>Aceste cheltuieli pot fi considerate cheltuieli necesare pentru buna desfășurare a procesului cf </a:t>
            </a:r>
            <a:r>
              <a:rPr lang="ro-RO" smtClean="0">
                <a:hlinkClick r:id="rId2" action="ppaction://hlinksldjump"/>
              </a:rPr>
              <a:t>art. 451 alin. (1) cpc</a:t>
            </a:r>
            <a:r>
              <a:rPr lang="ro-RO" smtClean="0"/>
              <a:t> iar cf </a:t>
            </a:r>
            <a:r>
              <a:rPr lang="ro-RO" smtClean="0">
                <a:hlinkClick r:id="rId3" action="ppaction://hlinksldjump"/>
              </a:rPr>
              <a:t>art. 453 </a:t>
            </a:r>
            <a:r>
              <a:rPr lang="ro-RO" smtClean="0"/>
              <a:t>cpc să fie acordate ca și cheltuieli de soluționare?</a:t>
            </a:r>
          </a:p>
          <a:p>
            <a:pPr marL="0" indent="0">
              <a:buNone/>
            </a:pPr>
            <a:endParaRPr lang="ro-RO"/>
          </a:p>
        </p:txBody>
      </p:sp>
    </p:spTree>
    <p:extLst>
      <p:ext uri="{BB962C8B-B14F-4D97-AF65-F5344CB8AC3E}">
        <p14:creationId xmlns:p14="http://schemas.microsoft.com/office/powerpoint/2010/main" val="28988071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smtClean="0"/>
              <a:t>Suspendarea procedurii de atribuire/executare act</a:t>
            </a:r>
            <a:endParaRPr lang="ro-RO"/>
          </a:p>
        </p:txBody>
      </p:sp>
      <p:sp>
        <p:nvSpPr>
          <p:cNvPr id="5" name="Rectangle 4"/>
          <p:cNvSpPr/>
          <p:nvPr/>
        </p:nvSpPr>
        <p:spPr>
          <a:xfrm>
            <a:off x="555188" y="1988840"/>
            <a:ext cx="3080708" cy="136815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Arial" pitchFamily="34" charset="0"/>
              <a:buChar char="•"/>
            </a:pPr>
            <a:r>
              <a:rPr lang="ro-RO" smtClean="0"/>
              <a:t>î</a:t>
            </a:r>
            <a:r>
              <a:rPr lang="en-US" smtClean="0"/>
              <a:t>n </a:t>
            </a:r>
            <a:r>
              <a:rPr lang="en-US"/>
              <a:t>cazuri bine justificate </a:t>
            </a:r>
            <a:endParaRPr lang="ro-RO" smtClean="0"/>
          </a:p>
          <a:p>
            <a:pPr marL="285750" indent="-285750">
              <a:buFont typeface="Arial" pitchFamily="34" charset="0"/>
              <a:buChar char="•"/>
            </a:pPr>
            <a:r>
              <a:rPr lang="en-US" smtClean="0"/>
              <a:t>pentru </a:t>
            </a:r>
            <a:r>
              <a:rPr lang="en-US"/>
              <a:t>prevenirea unei pagube </a:t>
            </a:r>
            <a:r>
              <a:rPr lang="en-US" smtClean="0"/>
              <a:t>iminente</a:t>
            </a:r>
            <a:endParaRPr lang="ro-RO" smtClean="0"/>
          </a:p>
          <a:p>
            <a:pPr marL="285750" indent="-285750">
              <a:buFont typeface="Arial" pitchFamily="34" charset="0"/>
              <a:buChar char="•"/>
            </a:pPr>
            <a:r>
              <a:rPr lang="ro-RO"/>
              <a:t>î</a:t>
            </a:r>
            <a:r>
              <a:rPr lang="ro-RO" smtClean="0"/>
              <a:t>n același timp cu C sau ulterior</a:t>
            </a:r>
            <a:endParaRPr lang="ro-RO"/>
          </a:p>
        </p:txBody>
      </p:sp>
      <p:sp>
        <p:nvSpPr>
          <p:cNvPr id="6" name="TextBox 5"/>
          <p:cNvSpPr txBox="1"/>
          <p:nvPr/>
        </p:nvSpPr>
        <p:spPr>
          <a:xfrm>
            <a:off x="4874777" y="1484784"/>
            <a:ext cx="2432636" cy="369332"/>
          </a:xfrm>
          <a:prstGeom prst="rect">
            <a:avLst/>
          </a:prstGeom>
          <a:noFill/>
        </p:spPr>
        <p:txBody>
          <a:bodyPr wrap="square" rtlCol="0">
            <a:spAutoFit/>
          </a:bodyPr>
          <a:lstStyle/>
          <a:p>
            <a:r>
              <a:rPr lang="ro-RO" smtClean="0"/>
              <a:t>Legea nr. 554/2004 </a:t>
            </a:r>
            <a:endParaRPr lang="ro-RO"/>
          </a:p>
        </p:txBody>
      </p:sp>
      <p:sp>
        <p:nvSpPr>
          <p:cNvPr id="7" name="Rectangle 6"/>
          <p:cNvSpPr/>
          <p:nvPr/>
        </p:nvSpPr>
        <p:spPr>
          <a:xfrm>
            <a:off x="547873" y="3717032"/>
            <a:ext cx="3080708" cy="36004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ro-RO" smtClean="0">
                <a:hlinkClick r:id="rId2" action="ppaction://hlinksldjump"/>
              </a:rPr>
              <a:t>Art. 22 </a:t>
            </a:r>
            <a:endParaRPr lang="ro-RO" smtClean="0"/>
          </a:p>
        </p:txBody>
      </p:sp>
      <p:sp>
        <p:nvSpPr>
          <p:cNvPr id="8" name="Rectangle 7"/>
          <p:cNvSpPr/>
          <p:nvPr/>
        </p:nvSpPr>
        <p:spPr>
          <a:xfrm>
            <a:off x="4860032" y="1988840"/>
            <a:ext cx="3080708" cy="136815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285750" indent="-285750">
              <a:buFont typeface="Arial" pitchFamily="34" charset="0"/>
              <a:buChar char="•"/>
            </a:pPr>
            <a:r>
              <a:rPr lang="ro-RO" smtClean="0"/>
              <a:t>î</a:t>
            </a:r>
            <a:r>
              <a:rPr lang="en-US" smtClean="0"/>
              <a:t>n </a:t>
            </a:r>
            <a:r>
              <a:rPr lang="en-US"/>
              <a:t>cazuri bine justificate </a:t>
            </a:r>
            <a:endParaRPr lang="ro-RO" smtClean="0"/>
          </a:p>
          <a:p>
            <a:pPr marL="285750" indent="-285750">
              <a:buFont typeface="Arial" pitchFamily="34" charset="0"/>
              <a:buChar char="•"/>
            </a:pPr>
            <a:r>
              <a:rPr lang="en-US" smtClean="0"/>
              <a:t>pentru </a:t>
            </a:r>
            <a:r>
              <a:rPr lang="en-US"/>
              <a:t>prevenirea unei pagube </a:t>
            </a:r>
            <a:r>
              <a:rPr lang="en-US" smtClean="0"/>
              <a:t>iminente</a:t>
            </a:r>
            <a:endParaRPr lang="ro-RO"/>
          </a:p>
          <a:p>
            <a:pPr marL="285750" indent="-285750">
              <a:buFont typeface="Arial" pitchFamily="34" charset="0"/>
              <a:buChar char="•"/>
            </a:pPr>
            <a:r>
              <a:rPr lang="it-IT" smtClean="0"/>
              <a:t>dupa </a:t>
            </a:r>
            <a:r>
              <a:rPr lang="ro-RO" smtClean="0"/>
              <a:t>formularea plângerii prealabile</a:t>
            </a:r>
            <a:endParaRPr lang="ro-RO"/>
          </a:p>
        </p:txBody>
      </p:sp>
      <p:sp>
        <p:nvSpPr>
          <p:cNvPr id="9" name="Rectangle 8"/>
          <p:cNvSpPr/>
          <p:nvPr/>
        </p:nvSpPr>
        <p:spPr>
          <a:xfrm>
            <a:off x="4860032" y="3717032"/>
            <a:ext cx="3080708" cy="64807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ro-RO" smtClean="0">
                <a:hlinkClick r:id="rId3" action="ppaction://hlinksldjump"/>
              </a:rPr>
              <a:t>Art. 14</a:t>
            </a:r>
            <a:endParaRPr lang="ro-RO" smtClean="0"/>
          </a:p>
          <a:p>
            <a:r>
              <a:rPr lang="ro-RO" smtClean="0">
                <a:hlinkClick r:id="rId4" action="ppaction://hlinksldjump"/>
              </a:rPr>
              <a:t>Art. 15</a:t>
            </a:r>
            <a:r>
              <a:rPr lang="ro-RO" smtClean="0"/>
              <a:t> </a:t>
            </a:r>
          </a:p>
        </p:txBody>
      </p:sp>
      <p:sp>
        <p:nvSpPr>
          <p:cNvPr id="10" name="TextBox 9"/>
          <p:cNvSpPr txBox="1"/>
          <p:nvPr/>
        </p:nvSpPr>
        <p:spPr>
          <a:xfrm>
            <a:off x="707588" y="1484784"/>
            <a:ext cx="2432636" cy="369332"/>
          </a:xfrm>
          <a:prstGeom prst="rect">
            <a:avLst/>
          </a:prstGeom>
          <a:noFill/>
        </p:spPr>
        <p:txBody>
          <a:bodyPr wrap="square" rtlCol="0">
            <a:spAutoFit/>
          </a:bodyPr>
          <a:lstStyle/>
          <a:p>
            <a:r>
              <a:rPr lang="ro-RO" smtClean="0"/>
              <a:t>Legea nr. 101/2016 </a:t>
            </a:r>
            <a:endParaRPr lang="ro-RO"/>
          </a:p>
        </p:txBody>
      </p:sp>
      <p:sp>
        <p:nvSpPr>
          <p:cNvPr id="11" name="Rectangle 10"/>
          <p:cNvSpPr/>
          <p:nvPr/>
        </p:nvSpPr>
        <p:spPr>
          <a:xfrm>
            <a:off x="107504" y="4725144"/>
            <a:ext cx="8784976" cy="18002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vi-VN"/>
              <a:t> </a:t>
            </a:r>
            <a:r>
              <a:rPr lang="vi-VN" sz="1700"/>
              <a:t>Statele membre garantează că măsurile luate în privința căilor de atac menționate la articolul 1 prevăd competențe care să permită:</a:t>
            </a:r>
          </a:p>
          <a:p>
            <a:pPr algn="just"/>
            <a:r>
              <a:rPr lang="vi-VN" sz="1700" smtClean="0"/>
              <a:t>(</a:t>
            </a:r>
            <a:r>
              <a:rPr lang="vi-VN" sz="1700"/>
              <a:t>a) adoptarea unor măsuri provizorii, cel mai rapid posibil și prin intermediul unor proceduri provizorii, în scopul </a:t>
            </a:r>
            <a:r>
              <a:rPr lang="vi-VN" sz="1700" b="1"/>
              <a:t>remedierii presupusei încălcări sau prevenirii prejudicierii în continuare a intereselor respective</a:t>
            </a:r>
            <a:r>
              <a:rPr lang="vi-VN" sz="1700"/>
              <a:t>, </a:t>
            </a:r>
            <a:r>
              <a:rPr lang="vi-VN" sz="1700" b="1"/>
              <a:t>inclusiv măsuri de suspendare </a:t>
            </a:r>
            <a:r>
              <a:rPr lang="vi-VN" sz="1700"/>
              <a:t>sau care să asigure suspendarea procedurii de atribuire a unui contract de achiziții publice sau a aplicării oricărei decizii luate de autoritatea contractantă;</a:t>
            </a:r>
          </a:p>
        </p:txBody>
      </p:sp>
      <p:sp>
        <p:nvSpPr>
          <p:cNvPr id="12" name="Rectangle 11"/>
          <p:cNvSpPr/>
          <p:nvPr/>
        </p:nvSpPr>
        <p:spPr>
          <a:xfrm>
            <a:off x="179512" y="4293751"/>
            <a:ext cx="3080708" cy="36004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ro-RO" smtClean="0"/>
              <a:t>Art. 2 alin. (1) Directiva 89/665</a:t>
            </a:r>
          </a:p>
        </p:txBody>
      </p:sp>
    </p:spTree>
    <p:extLst>
      <p:ext uri="{BB962C8B-B14F-4D97-AF65-F5344CB8AC3E}">
        <p14:creationId xmlns:p14="http://schemas.microsoft.com/office/powerpoint/2010/main" val="2509690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CJUE</a:t>
            </a:r>
            <a:endParaRPr lang="ro-RO"/>
          </a:p>
        </p:txBody>
      </p:sp>
      <p:sp>
        <p:nvSpPr>
          <p:cNvPr id="4" name="TextBox 3"/>
          <p:cNvSpPr txBox="1"/>
          <p:nvPr/>
        </p:nvSpPr>
        <p:spPr>
          <a:xfrm>
            <a:off x="395536" y="1052736"/>
            <a:ext cx="8424936" cy="369332"/>
          </a:xfrm>
          <a:prstGeom prst="rect">
            <a:avLst/>
          </a:prstGeom>
          <a:noFill/>
        </p:spPr>
        <p:txBody>
          <a:bodyPr wrap="square" rtlCol="0">
            <a:spAutoFit/>
          </a:bodyPr>
          <a:lstStyle/>
          <a:p>
            <a:r>
              <a:rPr lang="ro-RO" smtClean="0"/>
              <a:t>C-432/05  - Unibet (London) Ltd, Unibet (International) Ltd împotriva Justitiekanslern</a:t>
            </a:r>
            <a:endParaRPr lang="ro-RO"/>
          </a:p>
        </p:txBody>
      </p:sp>
      <p:sp>
        <p:nvSpPr>
          <p:cNvPr id="5" name="Rectangle 4"/>
          <p:cNvSpPr/>
          <p:nvPr/>
        </p:nvSpPr>
        <p:spPr>
          <a:xfrm>
            <a:off x="395536" y="1422067"/>
            <a:ext cx="8424936" cy="27287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RO" i="1" smtClean="0"/>
              <a:t>Principiul </a:t>
            </a:r>
            <a:r>
              <a:rPr lang="ro-RO" i="1"/>
              <a:t>protecției jurisdicționale efective a drepturilor conferite justițiabililor de dreptul comunitar trebuie interpretat în sensul că, în cazul în care există o îndoială asupra conformității prevederilor interne cu dreptul comunitar, eventuala încuviințare a unor </a:t>
            </a:r>
            <a:r>
              <a:rPr lang="ro-RO" b="1" i="1"/>
              <a:t>măsuri provizorii pentru suspendarea aplicării respectivelor prevederi până la momentul la care instanța competentă se va pronunța asupra conformității acestora cu dreptul comunitar este reglementată de criteriile stabilite de normele interne aplicabile în fața respectivei instanțe, în măsura în care aceste </a:t>
            </a:r>
            <a:r>
              <a:rPr lang="ro-RO" b="1" i="1" u="sng"/>
              <a:t>criterii nu sunt mai puțin favorabile decât cele aplicabile cererilor similare din dreptul intern și nu fac practic imposibilă sau excesiv de dificilă protecția jurisdicțională provizorie a acestor drepturi</a:t>
            </a:r>
            <a:endParaRPr lang="ro-RO" b="1" u="sng"/>
          </a:p>
        </p:txBody>
      </p:sp>
      <p:sp>
        <p:nvSpPr>
          <p:cNvPr id="7" name="Rectangle 6"/>
          <p:cNvSpPr/>
          <p:nvPr/>
        </p:nvSpPr>
        <p:spPr>
          <a:xfrm>
            <a:off x="467544" y="5229200"/>
            <a:ext cx="8424936" cy="12241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RO" i="1" smtClean="0"/>
              <a:t>Cauze de </a:t>
            </a:r>
            <a:r>
              <a:rPr lang="ro-RO" i="1"/>
              <a:t>interpretare art. 2 al Directivei 89/665/CEE, statele membre sunt supuse unei obligaţii extinse de a-şi desemna organismele de remedii care să adopte, </a:t>
            </a:r>
            <a:r>
              <a:rPr lang="ro-RO" b="1" i="1" u="sng"/>
              <a:t>independent de orice altă acţiune anterioară, orice măsuri provizorii, inclusiv cele de a suspenda sau de a asigura suspendarea procedurii de atribuire.</a:t>
            </a:r>
            <a:endParaRPr lang="ro-RO" b="1" u="sng"/>
          </a:p>
        </p:txBody>
      </p:sp>
      <p:sp>
        <p:nvSpPr>
          <p:cNvPr id="8" name="TextBox 7"/>
          <p:cNvSpPr txBox="1"/>
          <p:nvPr/>
        </p:nvSpPr>
        <p:spPr>
          <a:xfrm>
            <a:off x="467544" y="4510861"/>
            <a:ext cx="8424936" cy="646331"/>
          </a:xfrm>
          <a:prstGeom prst="rect">
            <a:avLst/>
          </a:prstGeom>
          <a:noFill/>
        </p:spPr>
        <p:txBody>
          <a:bodyPr wrap="square" rtlCol="0">
            <a:spAutoFit/>
          </a:bodyPr>
          <a:lstStyle/>
          <a:p>
            <a:r>
              <a:rPr lang="ro-RO" smtClean="0"/>
              <a:t>C-236/95 - </a:t>
            </a:r>
            <a:r>
              <a:rPr lang="vi-VN" smtClean="0">
                <a:latin typeface="Calibri" pitchFamily="34" charset="0"/>
              </a:rPr>
              <a:t>Comisia Comunităților Europene împotriva Republicii Elene</a:t>
            </a:r>
            <a:endParaRPr lang="ro-RO" smtClean="0">
              <a:latin typeface="Calibri" pitchFamily="34" charset="0"/>
            </a:endParaRPr>
          </a:p>
          <a:p>
            <a:r>
              <a:rPr lang="ro-RO" smtClean="0"/>
              <a:t>C-214/00 - </a:t>
            </a:r>
            <a:r>
              <a:rPr lang="it-IT" smtClean="0"/>
              <a:t>Comisia Comunităților Europene împotriva Regatului Spaniei</a:t>
            </a:r>
            <a:endParaRPr lang="ro-RO"/>
          </a:p>
        </p:txBody>
      </p:sp>
    </p:spTree>
    <p:extLst>
      <p:ext uri="{BB962C8B-B14F-4D97-AF65-F5344CB8AC3E}">
        <p14:creationId xmlns:p14="http://schemas.microsoft.com/office/powerpoint/2010/main" val="8189624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Problematică pentru dezbatere</a:t>
            </a:r>
            <a:endParaRPr lang="ro-RO"/>
          </a:p>
        </p:txBody>
      </p:sp>
      <p:sp>
        <p:nvSpPr>
          <p:cNvPr id="3" name="Content Placeholder 2"/>
          <p:cNvSpPr>
            <a:spLocks noGrp="1"/>
          </p:cNvSpPr>
          <p:nvPr>
            <p:ph idx="1"/>
          </p:nvPr>
        </p:nvSpPr>
        <p:spPr/>
        <p:txBody>
          <a:bodyPr>
            <a:normAutofit lnSpcReduction="10000"/>
          </a:bodyPr>
          <a:lstStyle/>
          <a:p>
            <a:pPr algn="just"/>
            <a:r>
              <a:rPr lang="ro-RO" dirty="0" smtClean="0"/>
              <a:t>Suspendarea procedurii este o măsură de remediere sau una de sancționare a AC?</a:t>
            </a:r>
          </a:p>
          <a:p>
            <a:pPr algn="just"/>
            <a:r>
              <a:rPr lang="ro-RO" dirty="0" smtClean="0"/>
              <a:t>Intre portalul CNSC si </a:t>
            </a:r>
            <a:r>
              <a:rPr lang="ro-RO" dirty="0" smtClean="0"/>
              <a:t>SEAP</a:t>
            </a:r>
            <a:r>
              <a:rPr lang="en-US" dirty="0" smtClean="0"/>
              <a:t>/SICAP</a:t>
            </a:r>
            <a:r>
              <a:rPr lang="ro-RO" dirty="0" smtClean="0"/>
              <a:t> </a:t>
            </a:r>
            <a:r>
              <a:rPr lang="ro-RO" dirty="0" smtClean="0"/>
              <a:t>ar putea exista o interconectare </a:t>
            </a:r>
            <a:r>
              <a:rPr lang="ro-RO" dirty="0" smtClean="0"/>
              <a:t>astfel</a:t>
            </a:r>
            <a:r>
              <a:rPr lang="en-US" dirty="0" smtClean="0"/>
              <a:t> </a:t>
            </a:r>
            <a:r>
              <a:rPr lang="en-US" dirty="0" err="1" smtClean="0"/>
              <a:t>incat</a:t>
            </a:r>
            <a:r>
              <a:rPr lang="ro-RO" dirty="0" smtClean="0"/>
              <a:t> </a:t>
            </a:r>
            <a:r>
              <a:rPr lang="ro-RO" dirty="0" smtClean="0"/>
              <a:t>s</a:t>
            </a:r>
            <a:r>
              <a:rPr lang="en-US" dirty="0" err="1" smtClean="0"/>
              <a:t>uspendarea</a:t>
            </a:r>
            <a:r>
              <a:rPr lang="en-US" dirty="0" smtClean="0"/>
              <a:t> </a:t>
            </a:r>
            <a:r>
              <a:rPr lang="en-US" dirty="0" err="1" smtClean="0"/>
              <a:t>procedurii</a:t>
            </a:r>
            <a:r>
              <a:rPr lang="en-US" dirty="0" smtClean="0"/>
              <a:t> </a:t>
            </a:r>
            <a:r>
              <a:rPr lang="ro-RO" dirty="0" smtClean="0"/>
              <a:t>sa</a:t>
            </a:r>
            <a:r>
              <a:rPr lang="en-US" dirty="0" smtClean="0"/>
              <a:t> ac</a:t>
            </a:r>
            <a:r>
              <a:rPr lang="ro-RO" dirty="0" smtClean="0"/>
              <a:t>tioneze</a:t>
            </a:r>
            <a:r>
              <a:rPr lang="en-US" dirty="0" smtClean="0"/>
              <a:t> direct in SEAP in </a:t>
            </a:r>
            <a:r>
              <a:rPr lang="en-US" dirty="0" err="1" smtClean="0"/>
              <a:t>momentul</a:t>
            </a:r>
            <a:r>
              <a:rPr lang="en-US" dirty="0" smtClean="0"/>
              <a:t> </a:t>
            </a:r>
            <a:r>
              <a:rPr lang="en-US" dirty="0" err="1" smtClean="0"/>
              <a:t>pronuntarii</a:t>
            </a:r>
            <a:r>
              <a:rPr lang="en-US" dirty="0" smtClean="0"/>
              <a:t> </a:t>
            </a:r>
            <a:r>
              <a:rPr lang="en-US" dirty="0" err="1" smtClean="0"/>
              <a:t>incheierii</a:t>
            </a:r>
            <a:r>
              <a:rPr lang="en-US" dirty="0" smtClean="0"/>
              <a:t> de </a:t>
            </a:r>
            <a:r>
              <a:rPr lang="en-US" dirty="0" err="1" smtClean="0"/>
              <a:t>suspendare</a:t>
            </a:r>
            <a:r>
              <a:rPr lang="en-US" dirty="0" smtClean="0"/>
              <a:t>, </a:t>
            </a:r>
            <a:r>
              <a:rPr lang="en-US" dirty="0" err="1" smtClean="0"/>
              <a:t>pt</a:t>
            </a:r>
            <a:r>
              <a:rPr lang="en-US" dirty="0" smtClean="0"/>
              <a:t> a </a:t>
            </a:r>
            <a:r>
              <a:rPr lang="en-US" dirty="0" err="1" smtClean="0"/>
              <a:t>elimina</a:t>
            </a:r>
            <a:r>
              <a:rPr lang="en-US" dirty="0" smtClean="0"/>
              <a:t> </a:t>
            </a:r>
            <a:r>
              <a:rPr lang="en-US" dirty="0" err="1" smtClean="0"/>
              <a:t>perioada</a:t>
            </a:r>
            <a:r>
              <a:rPr lang="en-US" dirty="0" smtClean="0"/>
              <a:t> </a:t>
            </a:r>
            <a:r>
              <a:rPr lang="en-US" dirty="0" err="1" smtClean="0"/>
              <a:t>parcursului</a:t>
            </a:r>
            <a:r>
              <a:rPr lang="en-US" dirty="0" smtClean="0"/>
              <a:t> postal in care AC </a:t>
            </a:r>
            <a:r>
              <a:rPr lang="en-US" dirty="0" err="1" smtClean="0"/>
              <a:t>ar</a:t>
            </a:r>
            <a:r>
              <a:rPr lang="en-US" dirty="0" smtClean="0"/>
              <a:t> </a:t>
            </a:r>
            <a:r>
              <a:rPr lang="en-US" dirty="0" err="1" smtClean="0"/>
              <a:t>putea</a:t>
            </a:r>
            <a:r>
              <a:rPr lang="en-US" dirty="0" smtClean="0"/>
              <a:t> </a:t>
            </a:r>
            <a:r>
              <a:rPr lang="en-US" dirty="0" err="1" smtClean="0"/>
              <a:t>derula</a:t>
            </a:r>
            <a:r>
              <a:rPr lang="en-US" dirty="0" smtClean="0"/>
              <a:t> </a:t>
            </a:r>
            <a:r>
              <a:rPr lang="en-US" dirty="0" err="1" smtClean="0"/>
              <a:t>alte</a:t>
            </a:r>
            <a:r>
              <a:rPr lang="en-US" dirty="0" smtClean="0"/>
              <a:t> </a:t>
            </a:r>
            <a:r>
              <a:rPr lang="en-US" dirty="0" err="1" smtClean="0"/>
              <a:t>etape</a:t>
            </a:r>
            <a:r>
              <a:rPr lang="en-US" dirty="0" smtClean="0"/>
              <a:t> ale </a:t>
            </a:r>
            <a:r>
              <a:rPr lang="en-US" dirty="0" err="1" smtClean="0"/>
              <a:t>procedurii</a:t>
            </a:r>
            <a:r>
              <a:rPr lang="ro-RO" dirty="0" smtClean="0"/>
              <a:t>?</a:t>
            </a:r>
            <a:r>
              <a:rPr lang="en-US" dirty="0" smtClean="0"/>
              <a:t> </a:t>
            </a:r>
            <a:endParaRPr lang="ro-RO" dirty="0" smtClean="0"/>
          </a:p>
        </p:txBody>
      </p:sp>
    </p:spTree>
    <p:extLst>
      <p:ext uri="{BB962C8B-B14F-4D97-AF65-F5344CB8AC3E}">
        <p14:creationId xmlns:p14="http://schemas.microsoft.com/office/powerpoint/2010/main" val="319474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278</TotalTime>
  <Words>2013</Words>
  <Application>Microsoft Office PowerPoint</Application>
  <PresentationFormat>On-screen Show (4:3)</PresentationFormat>
  <Paragraphs>136</Paragraphs>
  <Slides>30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30</vt:i4>
      </vt:variant>
    </vt:vector>
  </HeadingPairs>
  <TitlesOfParts>
    <vt:vector size="33" baseType="lpstr">
      <vt:lpstr>Arial</vt:lpstr>
      <vt:lpstr>Calibri</vt:lpstr>
      <vt:lpstr>Office Theme</vt:lpstr>
      <vt:lpstr>Cercetarea litigiului de către CNSC (probe, suspendarea procedurii, studiu dosar)</vt:lpstr>
      <vt:lpstr>Probe</vt:lpstr>
      <vt:lpstr>Problematică pentru dezbatere 1</vt:lpstr>
      <vt:lpstr>Problematică pentru dezbatere 2</vt:lpstr>
      <vt:lpstr>Problematică pentru dezbatere 3</vt:lpstr>
      <vt:lpstr>Problematică pentru dezbatere 4</vt:lpstr>
      <vt:lpstr>Suspendarea procedurii de atribuire/executare act</vt:lpstr>
      <vt:lpstr>CJUE</vt:lpstr>
      <vt:lpstr>Problematică pentru dezbatere</vt:lpstr>
      <vt:lpstr>Studiu dosar</vt:lpstr>
      <vt:lpstr>Problematică pentru dezbatere</vt:lpstr>
      <vt:lpstr>Art. 10 Legea nr. 101/2016 </vt:lpstr>
      <vt:lpstr>Art. 11 alin. (2) Legea nr. 101/2016</vt:lpstr>
      <vt:lpstr>art. 18 alin. (2) Legea nr. 101/2016 </vt:lpstr>
      <vt:lpstr>art. 68 Legea nr. 101/2016 </vt:lpstr>
      <vt:lpstr>art. 194 lit. e) CPC</vt:lpstr>
      <vt:lpstr>Art. 205 alin. (2) lit. d) CPC</vt:lpstr>
      <vt:lpstr>Art. 150 CPC</vt:lpstr>
      <vt:lpstr>Art. 149 CPC</vt:lpstr>
      <vt:lpstr>Art. 451 alin. (1) cpc</vt:lpstr>
      <vt:lpstr>Art. 453 cpc</vt:lpstr>
      <vt:lpstr>Art. 258 cpc</vt:lpstr>
      <vt:lpstr>Art. 22 Legea nr. 101/2016 </vt:lpstr>
      <vt:lpstr>Art. 14 Legea nr. 554/2004</vt:lpstr>
      <vt:lpstr>Art. 15 Legea nr. 554/2004</vt:lpstr>
      <vt:lpstr>Art. 19 Legea nr. 101/2016 </vt:lpstr>
      <vt:lpstr>art. 93 alin. (2) din anexa la Hotărârea CSM nr. 1375/2015</vt:lpstr>
      <vt:lpstr>Art. 21 Legea nr. 101/2016 </vt:lpstr>
      <vt:lpstr>Art. 383 cpc</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Cercetarea litigiului de către CNSC (probe, suspendarea procedurii, studiu dosar)</dc:title>
  <dc:creator>Cartex</dc:creator>
  <cp:lastModifiedBy>Consiliul National de Solutionare a Contestatiilor</cp:lastModifiedBy>
  <cp:revision>33</cp:revision>
  <dcterms:created xsi:type="dcterms:W3CDTF">2017-10-26T19:36:57Z</dcterms:created>
  <dcterms:modified xsi:type="dcterms:W3CDTF">2017-10-28T07:57:56Z</dcterms:modified>
</cp:coreProperties>
</file>